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30"/>
  </p:notesMasterIdLst>
  <p:sldIdLst>
    <p:sldId id="256" r:id="rId2"/>
    <p:sldId id="273" r:id="rId3"/>
    <p:sldId id="266" r:id="rId4"/>
    <p:sldId id="259" r:id="rId5"/>
    <p:sldId id="267" r:id="rId6"/>
    <p:sldId id="258" r:id="rId7"/>
    <p:sldId id="268" r:id="rId8"/>
    <p:sldId id="279" r:id="rId9"/>
    <p:sldId id="280" r:id="rId10"/>
    <p:sldId id="281" r:id="rId11"/>
    <p:sldId id="263" r:id="rId12"/>
    <p:sldId id="262" r:id="rId13"/>
    <p:sldId id="264" r:id="rId14"/>
    <p:sldId id="265" r:id="rId15"/>
    <p:sldId id="284" r:id="rId16"/>
    <p:sldId id="290" r:id="rId17"/>
    <p:sldId id="289" r:id="rId18"/>
    <p:sldId id="291" r:id="rId19"/>
    <p:sldId id="270" r:id="rId20"/>
    <p:sldId id="271" r:id="rId21"/>
    <p:sldId id="269" r:id="rId22"/>
    <p:sldId id="276" r:id="rId23"/>
    <p:sldId id="283" r:id="rId24"/>
    <p:sldId id="274" r:id="rId25"/>
    <p:sldId id="277" r:id="rId26"/>
    <p:sldId id="278" r:id="rId27"/>
    <p:sldId id="275" r:id="rId28"/>
    <p:sldId id="282"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25123C"/>
    <a:srgbClr val="DCCA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1"/>
    <p:restoredTop sz="74444"/>
  </p:normalViewPr>
  <p:slideViewPr>
    <p:cSldViewPr snapToGrid="0" snapToObjects="1">
      <p:cViewPr varScale="1">
        <p:scale>
          <a:sx n="79" d="100"/>
          <a:sy n="79" d="100"/>
        </p:scale>
        <p:origin x="126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B6135-9E90-DE4A-AC0F-6D17F7135EA3}" type="datetimeFigureOut">
              <a:rPr lang="en-US" smtClean="0"/>
              <a:t>6/7/16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08E0C-BB09-144D-955B-96897A623FA3}" type="slidenum">
              <a:rPr lang="en-US" smtClean="0"/>
              <a:t>‹#›</a:t>
            </a:fld>
            <a:endParaRPr lang="en-US"/>
          </a:p>
        </p:txBody>
      </p:sp>
    </p:spTree>
    <p:extLst>
      <p:ext uri="{BB962C8B-B14F-4D97-AF65-F5344CB8AC3E}">
        <p14:creationId xmlns:p14="http://schemas.microsoft.com/office/powerpoint/2010/main" val="188071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start this talk with a bit of a by making a small point about</a:t>
            </a:r>
            <a:r>
              <a:rPr lang="en-US" baseline="0" dirty="0" smtClean="0"/>
              <a:t> </a:t>
            </a:r>
            <a:r>
              <a:rPr lang="en-US" dirty="0" smtClean="0"/>
              <a:t> computational morphology. Personally, I think computational morphology is an exciting area of NLP, and I've always been a bit disappointed more people don't work on it. Morphology is the rule -- not the exception! What I mean by this is that if we want NLP systems that work for the majority of the world's languages, this is a problem we need to solve. To show this, I extracted some simple statistics from the WALS database of typological properties. - 85% of the world's languages make use of affixation in some form- 80% mark verb tense through morphology- 2/3 mark grammatical </a:t>
            </a:r>
            <a:r>
              <a:rPr lang="en-US" dirty="0" err="1" smtClean="0"/>
              <a:t>caseThat's</a:t>
            </a:r>
            <a:r>
              <a:rPr lang="en-US" dirty="0" smtClean="0"/>
              <a:t> a lot of </a:t>
            </a:r>
            <a:r>
              <a:rPr lang="en-US" dirty="0" err="1" smtClean="0"/>
              <a:t>languages.By</a:t>
            </a:r>
            <a:r>
              <a:rPr lang="en-US" dirty="0" smtClean="0"/>
              <a:t> way of comparison, I compiled my own statistics from the NAACL proceedings: 3%(6.0 / 181  of the papers (as far I could tell) dealt </a:t>
            </a:r>
            <a:r>
              <a:rPr lang="en-US" dirty="0" err="1" smtClean="0"/>
              <a:t>withmorphology</a:t>
            </a:r>
            <a:r>
              <a:rPr lang="en-US" dirty="0" smtClean="0"/>
              <a:t>.</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2</a:t>
            </a:fld>
            <a:endParaRPr lang="en-US"/>
          </a:p>
        </p:txBody>
      </p:sp>
    </p:spTree>
    <p:extLst>
      <p:ext uri="{BB962C8B-B14F-4D97-AF65-F5344CB8AC3E}">
        <p14:creationId xmlns:p14="http://schemas.microsoft.com/office/powerpoint/2010/main" val="2102118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preprocessing,</a:t>
            </a:r>
            <a:r>
              <a:rPr lang="en-US" baseline="0" dirty="0" smtClean="0"/>
              <a:t> e.g., more meaningful reduction in sparsity and reasoning about compositionality </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14</a:t>
            </a:fld>
            <a:endParaRPr lang="en-US"/>
          </a:p>
        </p:txBody>
      </p:sp>
    </p:spTree>
    <p:extLst>
      <p:ext uri="{BB962C8B-B14F-4D97-AF65-F5344CB8AC3E}">
        <p14:creationId xmlns:p14="http://schemas.microsoft.com/office/powerpoint/2010/main" val="4498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Segmentation does not happen in isolation.</a:t>
            </a:r>
            <a:r>
              <a:rPr lang="en-US" baseline="0" dirty="0" smtClean="0"/>
              <a:t> Ideally, we would like to analyze all the word's in a language's lexicon</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15</a:t>
            </a:fld>
            <a:endParaRPr lang="en-US"/>
          </a:p>
        </p:txBody>
      </p:sp>
    </p:spTree>
    <p:extLst>
      <p:ext uri="{BB962C8B-B14F-4D97-AF65-F5344CB8AC3E}">
        <p14:creationId xmlns:p14="http://schemas.microsoft.com/office/powerpoint/2010/main" val="21398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Segmentation does not happen in isolation.</a:t>
            </a:r>
            <a:r>
              <a:rPr lang="en-US" baseline="0" dirty="0" smtClean="0"/>
              <a:t> Ideally, we would like to analyze all the word's in a language's lexicon</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16</a:t>
            </a:fld>
            <a:endParaRPr lang="en-US"/>
          </a:p>
        </p:txBody>
      </p:sp>
    </p:spTree>
    <p:extLst>
      <p:ext uri="{BB962C8B-B14F-4D97-AF65-F5344CB8AC3E}">
        <p14:creationId xmlns:p14="http://schemas.microsoft.com/office/powerpoint/2010/main" val="83403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17</a:t>
            </a:fld>
            <a:endParaRPr lang="en-US"/>
          </a:p>
        </p:txBody>
      </p:sp>
    </p:spTree>
    <p:extLst>
      <p:ext uri="{BB962C8B-B14F-4D97-AF65-F5344CB8AC3E}">
        <p14:creationId xmlns:p14="http://schemas.microsoft.com/office/powerpoint/2010/main" val="260785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18</a:t>
            </a:fld>
            <a:endParaRPr lang="en-US"/>
          </a:p>
        </p:txBody>
      </p:sp>
    </p:spTree>
    <p:extLst>
      <p:ext uri="{BB962C8B-B14F-4D97-AF65-F5344CB8AC3E}">
        <p14:creationId xmlns:p14="http://schemas.microsoft.com/office/powerpoint/2010/main" val="1648040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best of our knowledge, the fully supervised version of this task has never been considered before in the literature so introduce a novel joint probability model. </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19</a:t>
            </a:fld>
            <a:endParaRPr lang="en-US"/>
          </a:p>
        </p:txBody>
      </p:sp>
    </p:spTree>
    <p:extLst>
      <p:ext uri="{BB962C8B-B14F-4D97-AF65-F5344CB8AC3E}">
        <p14:creationId xmlns:p14="http://schemas.microsoft.com/office/powerpoint/2010/main" val="819300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model the probability of a canonical segmentation – CLICK and an underlying form – CLICK given the surface form of a word – CLICK</a:t>
            </a:r>
          </a:p>
          <a:p>
            <a:endParaRPr lang="en-US" dirty="0" smtClean="0"/>
          </a:p>
          <a:p>
            <a:r>
              <a:rPr lang="en-US" dirty="0" err="1" smtClean="0"/>
              <a:t>CLICKThe</a:t>
            </a:r>
            <a:r>
              <a:rPr lang="en-US" dirty="0" smtClean="0"/>
              <a:t> first factor scores a canonical segmentation underlying form pair. Basically, it asks how good is this pair? For example, un - achieve - able -</a:t>
            </a:r>
            <a:r>
              <a:rPr lang="en-US" dirty="0" err="1" smtClean="0"/>
              <a:t>ity</a:t>
            </a:r>
            <a:r>
              <a:rPr lang="en-US" dirty="0" smtClean="0"/>
              <a:t> and </a:t>
            </a:r>
            <a:r>
              <a:rPr lang="en-US" dirty="0" err="1" smtClean="0"/>
              <a:t>achieavility</a:t>
            </a:r>
            <a:r>
              <a:rPr lang="en-US" dirty="0" smtClean="0"/>
              <a:t>. This a structured factor and can be seem as the score of a semi-Markov </a:t>
            </a:r>
            <a:r>
              <a:rPr lang="en-US" dirty="0" err="1" smtClean="0"/>
              <a:t>model.CLICKThe</a:t>
            </a:r>
            <a:r>
              <a:rPr lang="en-US" dirty="0" smtClean="0"/>
              <a:t> second </a:t>
            </a:r>
            <a:r>
              <a:rPr lang="en-US" dirty="0" err="1" smtClean="0"/>
              <a:t>factror</a:t>
            </a:r>
            <a:r>
              <a:rPr lang="en-US" dirty="0" smtClean="0"/>
              <a:t> scores a surface segmentation, underlying form pair. Basically, it asks how good is this pair?  Now, this notation belies a bit of the complexity. This factor is, again, structured. In fact, in general we have to encoder all possible </a:t>
            </a:r>
            <a:r>
              <a:rPr lang="en-US" dirty="0" err="1" smtClean="0"/>
              <a:t>alignmenet</a:t>
            </a:r>
            <a:r>
              <a:rPr lang="en-US" dirty="0" smtClean="0"/>
              <a:t> between the two strings. Luckily, we can encode this as a weighted finite-state machine. The paper explains this in </a:t>
            </a:r>
            <a:r>
              <a:rPr lang="en-US" dirty="0" err="1" smtClean="0"/>
              <a:t>detail.CLICKWe</a:t>
            </a:r>
            <a:r>
              <a:rPr lang="en-US" dirty="0" smtClean="0"/>
              <a:t> put them all together and we get our model. The remaining details such as the feature templates can be found in the </a:t>
            </a:r>
            <a:r>
              <a:rPr lang="en-US" dirty="0" err="1" smtClean="0"/>
              <a:t>paper.PAUSECLICK</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20</a:t>
            </a:fld>
            <a:endParaRPr lang="en-US"/>
          </a:p>
        </p:txBody>
      </p:sp>
    </p:spTree>
    <p:extLst>
      <p:ext uri="{BB962C8B-B14F-4D97-AF65-F5344CB8AC3E}">
        <p14:creationId xmlns:p14="http://schemas.microsoft.com/office/powerpoint/2010/main" val="317535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define this model as being proportional the exponential of a linear model. We can see this as being composed of two difference factors.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21</a:t>
            </a:fld>
            <a:endParaRPr lang="en-US"/>
          </a:p>
        </p:txBody>
      </p:sp>
    </p:spTree>
    <p:extLst>
      <p:ext uri="{BB962C8B-B14F-4D97-AF65-F5344CB8AC3E}">
        <p14:creationId xmlns:p14="http://schemas.microsoft.com/office/powerpoint/2010/main" val="571346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marginal inference in our model is intractable! We explain why in the paper. As the model is globally normalized, even computing a gradient requires inference. To solve this, we rely on an approximation known as importance sampling. At a high-level, importance sampling takes </a:t>
            </a:r>
            <a:r>
              <a:rPr lang="en-US" dirty="0" err="1" smtClean="0"/>
              <a:t>smaples</a:t>
            </a:r>
            <a:r>
              <a:rPr lang="en-US" dirty="0" smtClean="0"/>
              <a:t> from an easy-distribution and lets the model rescore them. Decoding a.k.a. MAP </a:t>
            </a:r>
            <a:r>
              <a:rPr lang="en-US" dirty="0" err="1" smtClean="0"/>
              <a:t>infernece</a:t>
            </a:r>
            <a:r>
              <a:rPr lang="en-US" dirty="0" smtClean="0"/>
              <a:t> also intractable, but, again, we can approximately solve this with importance </a:t>
            </a:r>
            <a:r>
              <a:rPr lang="en-US" dirty="0" err="1" smtClean="0"/>
              <a:t>sampling.Once</a:t>
            </a:r>
            <a:r>
              <a:rPr lang="en-US" dirty="0" smtClean="0"/>
              <a:t> we get our approximate gradient, using importance sampling, we train the model with </a:t>
            </a:r>
            <a:r>
              <a:rPr lang="en-US" dirty="0" err="1" smtClean="0"/>
              <a:t>AdaGrad.CLICK</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22</a:t>
            </a:fld>
            <a:endParaRPr lang="en-US"/>
          </a:p>
        </p:txBody>
      </p:sp>
    </p:spTree>
    <p:extLst>
      <p:ext uri="{BB962C8B-B14F-4D97-AF65-F5344CB8AC3E}">
        <p14:creationId xmlns:p14="http://schemas.microsoft.com/office/powerpoint/2010/main" val="1034050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23</a:t>
            </a:fld>
            <a:endParaRPr lang="en-US"/>
          </a:p>
        </p:txBody>
      </p:sp>
    </p:spTree>
    <p:extLst>
      <p:ext uri="{BB962C8B-B14F-4D97-AF65-F5344CB8AC3E}">
        <p14:creationId xmlns:p14="http://schemas.microsoft.com/office/powerpoint/2010/main" val="181287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give</a:t>
            </a:r>
            <a:r>
              <a:rPr lang="en-US" baseline="0" dirty="0" smtClean="0"/>
              <a:t> examples in English, but other languages are far more complex!</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3</a:t>
            </a:fld>
            <a:endParaRPr lang="en-US"/>
          </a:p>
        </p:txBody>
      </p:sp>
    </p:spTree>
    <p:extLst>
      <p:ext uri="{BB962C8B-B14F-4D97-AF65-F5344CB8AC3E}">
        <p14:creationId xmlns:p14="http://schemas.microsoft.com/office/powerpoint/2010/main" val="1759968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Say</a:t>
            </a:r>
            <a:r>
              <a:rPr lang="en-US" baseline="0" dirty="0" smtClean="0"/>
              <a:t> </a:t>
            </a:r>
            <a:r>
              <a:rPr lang="en-US" baseline="0" dirty="0" smtClean="0"/>
              <a:t>that it’s 1-best error rate</a:t>
            </a:r>
          </a:p>
          <a:p>
            <a:r>
              <a:rPr lang="en-US" baseline="0" dirty="0" smtClean="0"/>
              <a:t/>
            </a:r>
            <a:br>
              <a:rPr lang="en-US" baseline="0" dirty="0" smtClean="0"/>
            </a:br>
            <a:r>
              <a:rPr lang="en-US" baseline="0" dirty="0" smtClean="0"/>
              <a:t>Say WFST = Weighted Finite-State </a:t>
            </a:r>
            <a:r>
              <a:rPr lang="en-US" baseline="0" dirty="0" smtClean="0"/>
              <a:t>Transducer</a:t>
            </a:r>
          </a:p>
          <a:p>
            <a:endParaRPr lang="en-US" baseline="0" dirty="0" smtClean="0"/>
          </a:p>
          <a:p>
            <a:r>
              <a:rPr lang="en-US" baseline="0" dirty="0" smtClean="0"/>
              <a:t>Remove the languages after mentioning them</a:t>
            </a:r>
          </a:p>
          <a:p>
            <a:endParaRPr lang="en-US" baseline="0" dirty="0" smtClean="0"/>
          </a:p>
          <a:p>
            <a:r>
              <a:rPr lang="en-US" baseline="0" dirty="0" smtClean="0"/>
              <a:t>Mention future work</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24</a:t>
            </a:fld>
            <a:endParaRPr lang="en-US"/>
          </a:p>
        </p:txBody>
      </p:sp>
    </p:spTree>
    <p:extLst>
      <p:ext uri="{BB962C8B-B14F-4D97-AF65-F5344CB8AC3E}">
        <p14:creationId xmlns:p14="http://schemas.microsoft.com/office/powerpoint/2010/main" val="1796120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that it’s 1-best error rate</a:t>
            </a:r>
          </a:p>
          <a:p>
            <a:r>
              <a:rPr lang="en-US" baseline="0" dirty="0" smtClean="0"/>
              <a:t/>
            </a:r>
            <a:br>
              <a:rPr lang="en-US" baseline="0" dirty="0" smtClean="0"/>
            </a:br>
            <a:r>
              <a:rPr lang="en-US" baseline="0" dirty="0" smtClean="0"/>
              <a:t>Say WFST = Weighted Finite-State </a:t>
            </a:r>
            <a:r>
              <a:rPr lang="en-US" baseline="0" dirty="0" smtClean="0"/>
              <a:t>Transducer</a:t>
            </a:r>
          </a:p>
          <a:p>
            <a:endParaRPr lang="en-US" baseline="0" dirty="0" smtClean="0"/>
          </a:p>
          <a:p>
            <a:r>
              <a:rPr lang="en-US" baseline="0" dirty="0" smtClean="0"/>
              <a:t>Remove the languages after mentioning them</a:t>
            </a:r>
          </a:p>
          <a:p>
            <a:endParaRPr lang="en-US" baseline="0" dirty="0" smtClean="0"/>
          </a:p>
          <a:p>
            <a:r>
              <a:rPr lang="en-US" baseline="0" dirty="0" smtClean="0"/>
              <a:t>Mention future work</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25</a:t>
            </a:fld>
            <a:endParaRPr lang="en-US"/>
          </a:p>
        </p:txBody>
      </p:sp>
    </p:spTree>
    <p:extLst>
      <p:ext uri="{BB962C8B-B14F-4D97-AF65-F5344CB8AC3E}">
        <p14:creationId xmlns:p14="http://schemas.microsoft.com/office/powerpoint/2010/main" val="1250330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that it’s 1-best error rate</a:t>
            </a:r>
          </a:p>
          <a:p>
            <a:r>
              <a:rPr lang="en-US" baseline="0" dirty="0" smtClean="0"/>
              <a:t/>
            </a:r>
            <a:br>
              <a:rPr lang="en-US" baseline="0" dirty="0" smtClean="0"/>
            </a:br>
            <a:r>
              <a:rPr lang="en-US" baseline="0" dirty="0" smtClean="0"/>
              <a:t>Say WFST = Weighted Finite-State </a:t>
            </a:r>
            <a:r>
              <a:rPr lang="en-US" baseline="0" dirty="0" smtClean="0"/>
              <a:t>Transducer</a:t>
            </a:r>
          </a:p>
          <a:p>
            <a:endParaRPr lang="en-US" baseline="0" dirty="0" smtClean="0"/>
          </a:p>
          <a:p>
            <a:r>
              <a:rPr lang="en-US" baseline="0" dirty="0" smtClean="0"/>
              <a:t>Remove the languages after mentioning them</a:t>
            </a:r>
          </a:p>
          <a:p>
            <a:endParaRPr lang="en-US" baseline="0" dirty="0" smtClean="0"/>
          </a:p>
          <a:p>
            <a:r>
              <a:rPr lang="en-US" baseline="0" dirty="0" smtClean="0"/>
              <a:t>Mention future work</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26</a:t>
            </a:fld>
            <a:endParaRPr lang="en-US"/>
          </a:p>
        </p:txBody>
      </p:sp>
    </p:spTree>
    <p:extLst>
      <p:ext uri="{BB962C8B-B14F-4D97-AF65-F5344CB8AC3E}">
        <p14:creationId xmlns:p14="http://schemas.microsoft.com/office/powerpoint/2010/main" val="1853998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model the probability of a canonical segmentation – CLICK and an underlying form – CLICK given the surface form of a word – CLICK</a:t>
            </a:r>
          </a:p>
          <a:p>
            <a:endParaRPr lang="en-US" dirty="0" smtClean="0"/>
          </a:p>
          <a:p>
            <a:r>
              <a:rPr lang="en-US" dirty="0" err="1" smtClean="0"/>
              <a:t>CLICKThe</a:t>
            </a:r>
            <a:r>
              <a:rPr lang="en-US" dirty="0" smtClean="0"/>
              <a:t> first factor scores a canonical segmentation underlying form pair. Basically, it asks how good is this pair? For example, un - achieve - able -</a:t>
            </a:r>
            <a:r>
              <a:rPr lang="en-US" dirty="0" err="1" smtClean="0"/>
              <a:t>ity</a:t>
            </a:r>
            <a:r>
              <a:rPr lang="en-US" dirty="0" smtClean="0"/>
              <a:t> and </a:t>
            </a:r>
            <a:r>
              <a:rPr lang="en-US" dirty="0" err="1" smtClean="0"/>
              <a:t>achieavility</a:t>
            </a:r>
            <a:r>
              <a:rPr lang="en-US" dirty="0" smtClean="0"/>
              <a:t>. This a structured factor and can be seem as the score of a semi-Markov </a:t>
            </a:r>
            <a:r>
              <a:rPr lang="en-US" dirty="0" err="1" smtClean="0"/>
              <a:t>model.CLICKThe</a:t>
            </a:r>
            <a:r>
              <a:rPr lang="en-US" dirty="0" smtClean="0"/>
              <a:t> second </a:t>
            </a:r>
            <a:r>
              <a:rPr lang="en-US" dirty="0" err="1" smtClean="0"/>
              <a:t>factror</a:t>
            </a:r>
            <a:r>
              <a:rPr lang="en-US" dirty="0" smtClean="0"/>
              <a:t> scores a surface segmentation, underlying form pair. Basically, it asks how good is this pair?  Now, this notation belies a bit of the complexity. This factor is, again, structured. In fact, in general we have to encoder all possible </a:t>
            </a:r>
            <a:r>
              <a:rPr lang="en-US" dirty="0" err="1" smtClean="0"/>
              <a:t>alignmenet</a:t>
            </a:r>
            <a:r>
              <a:rPr lang="en-US" dirty="0" smtClean="0"/>
              <a:t> between the two strings. Luckily, we can encode this as a weighted finite-state machine. The paper explains this in </a:t>
            </a:r>
            <a:r>
              <a:rPr lang="en-US" dirty="0" err="1" smtClean="0"/>
              <a:t>detail.CLICKWe</a:t>
            </a:r>
            <a:r>
              <a:rPr lang="en-US" dirty="0" smtClean="0"/>
              <a:t> put them all together and we get our model. The remaining details such as the feature templates can be found in the </a:t>
            </a:r>
            <a:r>
              <a:rPr lang="en-US" dirty="0" err="1" smtClean="0"/>
              <a:t>paper.PAUSECLICK</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28</a:t>
            </a:fld>
            <a:endParaRPr lang="en-US"/>
          </a:p>
        </p:txBody>
      </p:sp>
    </p:spTree>
    <p:extLst>
      <p:ext uri="{BB962C8B-B14F-4D97-AF65-F5344CB8AC3E}">
        <p14:creationId xmlns:p14="http://schemas.microsoft.com/office/powerpoint/2010/main" val="174136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common way of processing morphology is what we are</a:t>
            </a:r>
            <a:r>
              <a:rPr lang="en-US" baseline="0" dirty="0" smtClean="0"/>
              <a:t> going to call </a:t>
            </a:r>
            <a:r>
              <a:rPr lang="en-US" dirty="0" smtClean="0"/>
              <a:t>*surface* morphological segmentation. The goal, roughly speaking, is to separate a surface form of a word into its sequence of morphemes. Perhaps with a labeling. This task has attracted a lot of attention over the years with a number supervise and unsupervised methods being proposed.</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4</a:t>
            </a:fld>
            <a:endParaRPr lang="en-US"/>
          </a:p>
        </p:txBody>
      </p:sp>
    </p:spTree>
    <p:extLst>
      <p:ext uri="{BB962C8B-B14F-4D97-AF65-F5344CB8AC3E}">
        <p14:creationId xmlns:p14="http://schemas.microsoft.com/office/powerpoint/2010/main" val="13211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5</a:t>
            </a:fld>
            <a:endParaRPr lang="en-US"/>
          </a:p>
        </p:txBody>
      </p:sp>
    </p:spTree>
    <p:extLst>
      <p:ext uri="{BB962C8B-B14F-4D97-AF65-F5344CB8AC3E}">
        <p14:creationId xmlns:p14="http://schemas.microsoft.com/office/powerpoint/2010/main" val="84433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DEFINE UNDERLYING FORM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work focuses on a different formulation of the task: canonical segmentation. The goal here is to map the surface form into an underlying form and *then* segment it. To point out the differences, compared to the last slide, we have added an "e" to "achieve" and mapped "</a:t>
            </a:r>
            <a:r>
              <a:rPr lang="en-US" dirty="0" err="1" smtClean="0"/>
              <a:t>abil</a:t>
            </a:r>
            <a:r>
              <a:rPr lang="en-US" dirty="0" smtClean="0"/>
              <a:t>" to "able".</a:t>
            </a:r>
          </a:p>
          <a:p>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6</a:t>
            </a:fld>
            <a:endParaRPr lang="en-US"/>
          </a:p>
        </p:txBody>
      </p:sp>
    </p:spTree>
    <p:extLst>
      <p:ext uri="{BB962C8B-B14F-4D97-AF65-F5344CB8AC3E}">
        <p14:creationId xmlns:p14="http://schemas.microsoft.com/office/powerpoint/2010/main" val="1201283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why you should care about this problem. Segmenting words alone is not enough. We eventually need to reason about the relationships between words. When we perform canonical segmentation, it becomes immediately clear, which words share morphemes. </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7</a:t>
            </a:fld>
            <a:endParaRPr lang="en-US"/>
          </a:p>
        </p:txBody>
      </p:sp>
    </p:spTree>
    <p:extLst>
      <p:ext uri="{BB962C8B-B14F-4D97-AF65-F5344CB8AC3E}">
        <p14:creationId xmlns:p14="http://schemas.microsoft.com/office/powerpoint/2010/main" val="1484506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Segmentation does not happen in isolation.</a:t>
            </a:r>
            <a:r>
              <a:rPr lang="en-US" baseline="0" dirty="0" smtClean="0"/>
              <a:t> Ideally, we would like to analyze all the word's in a language's lexicon</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8</a:t>
            </a:fld>
            <a:endParaRPr lang="en-US"/>
          </a:p>
        </p:txBody>
      </p:sp>
    </p:spTree>
    <p:extLst>
      <p:ext uri="{BB962C8B-B14F-4D97-AF65-F5344CB8AC3E}">
        <p14:creationId xmlns:p14="http://schemas.microsoft.com/office/powerpoint/2010/main" val="977032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Segmentation does not happen in isolation.</a:t>
            </a:r>
            <a:r>
              <a:rPr lang="en-US" baseline="0" dirty="0" smtClean="0"/>
              <a:t> Ideally, we would like to analyze all the word's in a language's lexicon</a:t>
            </a:r>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11</a:t>
            </a:fld>
            <a:endParaRPr lang="en-US"/>
          </a:p>
        </p:txBody>
      </p:sp>
    </p:spTree>
    <p:extLst>
      <p:ext uri="{BB962C8B-B14F-4D97-AF65-F5344CB8AC3E}">
        <p14:creationId xmlns:p14="http://schemas.microsoft.com/office/powerpoint/2010/main" val="146279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08E0C-BB09-144D-955B-96897A623FA3}" type="slidenum">
              <a:rPr lang="en-US" smtClean="0"/>
              <a:t>12</a:t>
            </a:fld>
            <a:endParaRPr lang="en-US"/>
          </a:p>
        </p:txBody>
      </p:sp>
    </p:spTree>
    <p:extLst>
      <p:ext uri="{BB962C8B-B14F-4D97-AF65-F5344CB8AC3E}">
        <p14:creationId xmlns:p14="http://schemas.microsoft.com/office/powerpoint/2010/main" val="37182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F0E36978-910E-4643-AF3C-743FA84274A2}" type="datetimeFigureOut">
              <a:rPr lang="en-US" smtClean="0"/>
              <a:pPr>
                <a:defRPr/>
              </a:pPr>
              <a:t>6/7/16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pPr>
                <a:defRPr/>
              </a:pPr>
              <a:t>‹#›</a:t>
            </a:fld>
            <a:endParaRPr lang="en-US"/>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404913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B6DBA64-21B8-B347-A9C8-0323641E1E2A}" type="datetimeFigureOut">
              <a:rPr lang="en-US" smtClean="0"/>
              <a:pPr>
                <a:defRPr/>
              </a:pPr>
              <a:t>6/7/16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pPr>
                <a:defRPr/>
              </a:pPr>
              <a:t>‹#›</a:t>
            </a:fld>
            <a:endParaRPr lang="en-US"/>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99832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714D3E5-7ED1-474D-A966-E458B66FDDBA}" type="datetimeFigureOut">
              <a:rPr lang="en-US" smtClean="0"/>
              <a:pPr>
                <a:defRPr/>
              </a:pPr>
              <a:t>6/7/16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pPr>
                <a:defRPr/>
              </a:pPr>
              <a:t>‹#›</a:t>
            </a:fld>
            <a:endParaRPr lang="en-US"/>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545346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pPr>
                <a:defRPr/>
              </a:pPr>
              <a:t>6/7/16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44602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pPr>
                <a:defRPr/>
              </a:pPr>
              <a:t>6/7/16</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9791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340250-65DF-E048-81AB-AB7257A4D743}" type="datetimeFigureOut">
              <a:rPr lang="en-US" smtClean="0"/>
              <a:pPr>
                <a:defRPr/>
              </a:pPr>
              <a:t>6/7/16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3178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A7E07CD-948C-6440-AE85-CE75A2754626}" type="datetimeFigureOut">
              <a:rPr lang="en-US" smtClean="0"/>
              <a:pPr>
                <a:defRPr/>
              </a:pPr>
              <a:t>6/7/16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20350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E23186D-703A-5B46-BBD8-CBD7D894DC94}" type="datetimeFigureOut">
              <a:rPr lang="en-US" smtClean="0"/>
              <a:pPr>
                <a:defRPr/>
              </a:pPr>
              <a:t>6/7/16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pPr>
                <a:defRPr/>
              </a:pPr>
              <a:t>‹#›</a:t>
            </a:fld>
            <a:endParaRPr lang="en-US"/>
          </a:p>
        </p:txBody>
      </p:sp>
    </p:spTree>
    <p:extLst>
      <p:ext uri="{BB962C8B-B14F-4D97-AF65-F5344CB8AC3E}">
        <p14:creationId xmlns:p14="http://schemas.microsoft.com/office/powerpoint/2010/main" val="2692468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95C6631E-B160-A949-AE9D-7DF1EDDC4D14}" type="datetimeFigureOut">
              <a:rPr lang="en-US" smtClean="0"/>
              <a:pPr>
                <a:defRPr/>
              </a:pPr>
              <a:t>6/7/16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1364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E9739DE8-6C63-2A47-8B60-4B80AF2588D9}" type="datetimeFigureOut">
              <a:rPr lang="en-US" smtClean="0"/>
              <a:pPr>
                <a:defRPr/>
              </a:pPr>
              <a:t>6/7/16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pPr>
                <a:defRPr/>
              </a:pPr>
              <a:t>‹#›</a:t>
            </a:fld>
            <a:endParaRPr lang="en-US"/>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7036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F33BF0C-A9B9-7646-A501-F8D95F063A7A}" type="datetimeFigureOut">
              <a:rPr lang="en-US" smtClean="0"/>
              <a:pPr>
                <a:defRPr/>
              </a:pPr>
              <a:t>6/7/16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8511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950D63-F08A-8747-B8BF-60287C60664C}" type="datetimeFigureOut">
              <a:rPr lang="en-US" smtClean="0"/>
              <a:pPr>
                <a:defRPr/>
              </a:pPr>
              <a:t>6/7/16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pPr>
                <a:defRPr/>
              </a:pPr>
              <a:t>‹#›</a:t>
            </a:fld>
            <a:endParaRPr lang="en-US"/>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3068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D232CAF-D96D-6E4C-B725-FB4623C5BBC1}" type="datetimeFigureOut">
              <a:rPr lang="en-US" smtClean="0"/>
              <a:pPr>
                <a:defRPr/>
              </a:pPr>
              <a:t>6/7/16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0213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D730790-E48F-B348-82B3-7D921817019A}" type="datetimeFigureOut">
              <a:rPr lang="en-US" smtClean="0"/>
              <a:pPr>
                <a:defRPr/>
              </a:pPr>
              <a:t>6/7/16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125950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A340250-65DF-E048-81AB-AB7257A4D743}" type="datetimeFigureOut">
              <a:rPr lang="en-US" smtClean="0"/>
              <a:pPr>
                <a:defRPr/>
              </a:pPr>
              <a:t>6/7/16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53020E-5E33-B446-8494-584D4EE020B3}" type="slidenum">
              <a:rPr lang="en-US" smtClean="0"/>
              <a:pPr>
                <a:defRPr/>
              </a:pPr>
              <a:t>‹#›</a:t>
            </a:fld>
            <a:endParaRPr lang="en-US"/>
          </a:p>
        </p:txBody>
      </p:sp>
    </p:spTree>
    <p:extLst>
      <p:ext uri="{BB962C8B-B14F-4D97-AF65-F5344CB8AC3E}">
        <p14:creationId xmlns:p14="http://schemas.microsoft.com/office/powerpoint/2010/main" val="31284482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ctr" defTabSz="457200" rtl="0" eaLnBrk="1" latinLnBrk="0" hangingPunct="1">
        <a:spcBef>
          <a:spcPct val="0"/>
        </a:spcBef>
        <a:buNone/>
        <a:defRPr sz="4400" b="0" i="0" kern="1200">
          <a:solidFill>
            <a:schemeClr val="tx1"/>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tif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7.emf"/><Relationship Id="rId1" Type="http://schemas.openxmlformats.org/officeDocument/2006/relationships/tags" Target="../tags/tag6.x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9" Type="http://schemas.openxmlformats.org/officeDocument/2006/relationships/image" Target="../media/image13.emf"/><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4.tiff"/><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5.tiff"/><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emf"/><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 Joint Model of Orthography and Morphological Segmentation</a:t>
            </a:r>
          </a:p>
        </p:txBody>
      </p:sp>
      <p:sp>
        <p:nvSpPr>
          <p:cNvPr id="3" name="Subtitle 2"/>
          <p:cNvSpPr>
            <a:spLocks noGrp="1"/>
          </p:cNvSpPr>
          <p:nvPr>
            <p:ph type="subTitle" idx="1"/>
          </p:nvPr>
        </p:nvSpPr>
        <p:spPr>
          <a:xfrm>
            <a:off x="685800" y="2318849"/>
            <a:ext cx="8066315" cy="1752600"/>
          </a:xfrm>
        </p:spPr>
        <p:txBody>
          <a:bodyPr/>
          <a:lstStyle/>
          <a:p>
            <a:r>
              <a:rPr lang="en-US" b="1" dirty="0" smtClean="0"/>
              <a:t>Ryan </a:t>
            </a:r>
            <a:r>
              <a:rPr lang="en-US" b="1" dirty="0" err="1" smtClean="0"/>
              <a:t>Cotterell</a:t>
            </a:r>
            <a:r>
              <a:rPr lang="en-US" dirty="0" smtClean="0"/>
              <a:t>, Tim Vieira, </a:t>
            </a:r>
            <a:r>
              <a:rPr lang="en-US" dirty="0" err="1" smtClean="0"/>
              <a:t>Hinrich</a:t>
            </a:r>
            <a:r>
              <a:rPr lang="en-US" dirty="0" smtClean="0"/>
              <a:t> </a:t>
            </a:r>
            <a:r>
              <a:rPr lang="en-US" dirty="0" err="1" smtClean="0"/>
              <a:t>Schütze</a:t>
            </a:r>
            <a:endParaRPr lang="en-US" dirty="0"/>
          </a:p>
        </p:txBody>
      </p:sp>
      <p:pic>
        <p:nvPicPr>
          <p:cNvPr id="8" name="Picture 7"/>
          <p:cNvPicPr>
            <a:picLocks noChangeAspect="1"/>
          </p:cNvPicPr>
          <p:nvPr/>
        </p:nvPicPr>
        <p:blipFill>
          <a:blip r:embed="rId2"/>
          <a:stretch>
            <a:fillRect/>
          </a:stretch>
        </p:blipFill>
        <p:spPr>
          <a:xfrm>
            <a:off x="6216936" y="3392954"/>
            <a:ext cx="1961147" cy="1961147"/>
          </a:xfrm>
          <a:prstGeom prst="rect">
            <a:avLst/>
          </a:prstGeom>
        </p:spPr>
      </p:pic>
      <p:pic>
        <p:nvPicPr>
          <p:cNvPr id="9" name="Picture 8"/>
          <p:cNvPicPr>
            <a:picLocks noChangeAspect="1"/>
          </p:cNvPicPr>
          <p:nvPr/>
        </p:nvPicPr>
        <p:blipFill>
          <a:blip r:embed="rId3"/>
          <a:stretch>
            <a:fillRect/>
          </a:stretch>
        </p:blipFill>
        <p:spPr>
          <a:xfrm>
            <a:off x="288757" y="3261643"/>
            <a:ext cx="5354147" cy="2223767"/>
          </a:xfrm>
          <a:prstGeom prst="rect">
            <a:avLst/>
          </a:prstGeom>
        </p:spPr>
      </p:pic>
    </p:spTree>
    <p:extLst>
      <p:ext uri="{BB962C8B-B14F-4D97-AF65-F5344CB8AC3E}">
        <p14:creationId xmlns:p14="http://schemas.microsoft.com/office/powerpoint/2010/main" val="767100796"/>
      </p:ext>
    </p:extLst>
  </p:cSld>
  <p:clrMapOvr>
    <a:masterClrMapping/>
  </p:clrMapOvr>
  <mc:AlternateContent xmlns:mc="http://schemas.openxmlformats.org/markup-compatibility/2006">
    <mc:Choice xmlns:p14="http://schemas.microsoft.com/office/powerpoint/2010/main" Requires="p14">
      <p:transition spd="slow" p14:dur="2000" advTm="2154"/>
    </mc:Choice>
    <mc:Fallback>
      <p:transition spd="slow" advTm="215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7655" y="275572"/>
            <a:ext cx="7979079"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a:t>
            </a:r>
            <a:r>
              <a:rPr lang="en-US" sz="8000" dirty="0" smtClean="0">
                <a:solidFill>
                  <a:schemeClr val="accent6">
                    <a:lumMod val="75000"/>
                  </a:schemeClr>
                </a:solidFill>
              </a:rPr>
              <a:t> </a:t>
            </a:r>
            <a:r>
              <a:rPr lang="en-US" sz="8000" dirty="0" err="1" smtClean="0">
                <a:solidFill>
                  <a:schemeClr val="accent5">
                    <a:lumMod val="75000"/>
                  </a:schemeClr>
                </a:solidFill>
              </a:rPr>
              <a:t>achiev</a:t>
            </a:r>
            <a:r>
              <a:rPr lang="en-US" sz="8000" dirty="0" smtClean="0">
                <a:solidFill>
                  <a:schemeClr val="accent5">
                    <a:lumMod val="75000"/>
                  </a:schemeClr>
                </a:solidFill>
              </a:rPr>
              <a:t>  </a:t>
            </a:r>
            <a:r>
              <a:rPr lang="en-US" sz="8000" dirty="0" smtClean="0">
                <a:solidFill>
                  <a:schemeClr val="accent6">
                    <a:lumMod val="75000"/>
                  </a:schemeClr>
                </a:solidFill>
              </a:rPr>
              <a:t> </a:t>
            </a:r>
            <a:r>
              <a:rPr lang="en-US" sz="8000" dirty="0" err="1" smtClean="0">
                <a:solidFill>
                  <a:schemeClr val="accent3">
                    <a:lumMod val="75000"/>
                  </a:schemeClr>
                </a:solidFill>
              </a:rPr>
              <a:t>abil</a:t>
            </a:r>
            <a:r>
              <a:rPr lang="en-US" sz="8000" dirty="0" smtClean="0">
                <a:solidFill>
                  <a:schemeClr val="accent6">
                    <a:lumMod val="75000"/>
                  </a:schemeClr>
                </a:solidFill>
              </a:rPr>
              <a:t> </a:t>
            </a:r>
            <a:r>
              <a:rPr lang="en-US" sz="8000" dirty="0" err="1" smtClean="0">
                <a:solidFill>
                  <a:schemeClr val="accent4">
                    <a:lumMod val="75000"/>
                  </a:schemeClr>
                </a:solidFill>
              </a:rPr>
              <a:t>ity</a:t>
            </a:r>
            <a:r>
              <a:rPr lang="en-US" sz="8000" dirty="0" smtClean="0">
                <a:solidFill>
                  <a:schemeClr val="accent4">
                    <a:lumMod val="75000"/>
                  </a:schemeClr>
                </a:solidFill>
              </a:rPr>
              <a:t> </a:t>
            </a:r>
            <a:endParaRPr lang="en-US" sz="8000" dirty="0">
              <a:solidFill>
                <a:schemeClr val="accent4">
                  <a:lumMod val="75000"/>
                </a:schemeClr>
              </a:solidFill>
            </a:endParaRPr>
          </a:p>
        </p:txBody>
      </p:sp>
      <p:sp>
        <p:nvSpPr>
          <p:cNvPr id="3" name="TextBox 2"/>
          <p:cNvSpPr txBox="1"/>
          <p:nvPr/>
        </p:nvSpPr>
        <p:spPr>
          <a:xfrm>
            <a:off x="2530256" y="1630325"/>
            <a:ext cx="6588690" cy="1323439"/>
          </a:xfrm>
          <a:prstGeom prst="rect">
            <a:avLst/>
          </a:prstGeom>
          <a:noFill/>
        </p:spPr>
        <p:txBody>
          <a:bodyPr wrap="square" rtlCol="0">
            <a:spAutoFit/>
          </a:bodyPr>
          <a:lstStyle/>
          <a:p>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err="1" smtClean="0">
                <a:solidFill>
                  <a:schemeClr val="accent3">
                    <a:lumMod val="75000"/>
                  </a:schemeClr>
                </a:solidFill>
              </a:rPr>
              <a:t>ment</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4" name="TextBox 3"/>
          <p:cNvSpPr txBox="1"/>
          <p:nvPr/>
        </p:nvSpPr>
        <p:spPr>
          <a:xfrm>
            <a:off x="-137782" y="3031905"/>
            <a:ext cx="7352776" cy="1323439"/>
          </a:xfrm>
          <a:prstGeom prst="rect">
            <a:avLst/>
          </a:prstGeom>
          <a:noFill/>
        </p:spPr>
        <p:txBody>
          <a:bodyPr wrap="square" rtlCol="0">
            <a:spAutoFit/>
          </a:bodyPr>
          <a:lstStyle/>
          <a:p>
            <a:r>
              <a:rPr lang="en-US" sz="8000" dirty="0" smtClean="0">
                <a:solidFill>
                  <a:schemeClr val="accent2">
                    <a:lumMod val="75000"/>
                  </a:schemeClr>
                </a:solidFill>
              </a:rPr>
              <a:t>u</a:t>
            </a:r>
            <a:r>
              <a:rPr lang="en-US" sz="8000" dirty="0" smtClean="0">
                <a:solidFill>
                  <a:schemeClr val="accent2">
                    <a:lumMod val="75000"/>
                  </a:schemeClr>
                </a:solidFill>
              </a:rPr>
              <a:t>nder</a:t>
            </a:r>
            <a:r>
              <a:rPr lang="en-US" sz="8000" dirty="0">
                <a:solidFill>
                  <a:schemeClr val="accent5">
                    <a:lumMod val="75000"/>
                  </a:schemeClr>
                </a:solidFill>
              </a:rPr>
              <a:t> </a:t>
            </a:r>
            <a:r>
              <a:rPr lang="en-US" sz="8000" dirty="0" err="1" smtClean="0">
                <a:solidFill>
                  <a:schemeClr val="accent5">
                    <a:lumMod val="75000"/>
                  </a:schemeClr>
                </a:solidFill>
              </a:rPr>
              <a:t>achiev</a:t>
            </a:r>
            <a:r>
              <a:rPr lang="en-US" sz="8000" dirty="0" smtClean="0">
                <a:solidFill>
                  <a:schemeClr val="accent5">
                    <a:lumMod val="75000"/>
                  </a:schemeClr>
                </a:solidFill>
              </a:rPr>
              <a:t>   </a:t>
            </a:r>
            <a:r>
              <a:rPr lang="en-US" sz="8000" dirty="0" err="1" smtClean="0">
                <a:solidFill>
                  <a:schemeClr val="accent3">
                    <a:lumMod val="75000"/>
                  </a:schemeClr>
                </a:solidFill>
              </a:rPr>
              <a:t>er</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6" name="TextBox 5"/>
          <p:cNvSpPr txBox="1"/>
          <p:nvPr/>
        </p:nvSpPr>
        <p:spPr>
          <a:xfrm>
            <a:off x="2530256" y="4475822"/>
            <a:ext cx="6588690" cy="1323439"/>
          </a:xfrm>
          <a:prstGeom prst="rect">
            <a:avLst/>
          </a:prstGeom>
          <a:noFill/>
        </p:spPr>
        <p:txBody>
          <a:bodyPr wrap="square" rtlCol="0">
            <a:spAutoFit/>
          </a:bodyPr>
          <a:lstStyle/>
          <a:p>
            <a:r>
              <a:rPr lang="en-US" sz="8000" dirty="0" smtClean="0">
                <a:solidFill>
                  <a:schemeClr val="accent5">
                    <a:lumMod val="75000"/>
                  </a:schemeClr>
                </a:solidFill>
              </a:rPr>
              <a:t>a</a:t>
            </a:r>
            <a:r>
              <a:rPr lang="en-US" sz="8000" dirty="0" smtClean="0">
                <a:solidFill>
                  <a:schemeClr val="accent5">
                    <a:lumMod val="75000"/>
                  </a:schemeClr>
                </a:solidFill>
              </a:rPr>
              <a:t>chieve </a:t>
            </a:r>
            <a:r>
              <a:rPr lang="en-US" sz="8000" dirty="0" smtClean="0">
                <a:solidFill>
                  <a:schemeClr val="accent3">
                    <a:lumMod val="75000"/>
                  </a:schemeClr>
                </a:solidFill>
              </a:rPr>
              <a:t>s</a:t>
            </a:r>
            <a:endParaRPr lang="en-US" sz="8000" dirty="0">
              <a:solidFill>
                <a:schemeClr val="accent3">
                  <a:lumMod val="75000"/>
                </a:schemeClr>
              </a:solidFill>
            </a:endParaRPr>
          </a:p>
        </p:txBody>
      </p:sp>
      <p:sp>
        <p:nvSpPr>
          <p:cNvPr id="2" name="Frame 1"/>
          <p:cNvSpPr/>
          <p:nvPr/>
        </p:nvSpPr>
        <p:spPr>
          <a:xfrm>
            <a:off x="2530256" y="187890"/>
            <a:ext cx="3369503" cy="6012494"/>
          </a:xfrm>
          <a:prstGeom prst="frame">
            <a:avLst>
              <a:gd name="adj1" fmla="val 2031"/>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522514" y="108267"/>
            <a:ext cx="8596432" cy="1631216"/>
          </a:xfrm>
          <a:prstGeom prst="rect">
            <a:avLst/>
          </a:prstGeom>
          <a:solidFill>
            <a:schemeClr val="bg1"/>
          </a:solidFill>
        </p:spPr>
        <p:txBody>
          <a:bodyPr wrap="square" rtlCol="0">
            <a:spAutoFit/>
          </a:bodyPr>
          <a:lstStyle/>
          <a:p>
            <a:pPr algn="ctr"/>
            <a:r>
              <a:rPr lang="en-US" sz="5000" dirty="0" smtClean="0"/>
              <a:t>Are they the </a:t>
            </a:r>
            <a:r>
              <a:rPr lang="en-US" sz="5000" b="1" dirty="0" smtClean="0"/>
              <a:t>same</a:t>
            </a:r>
            <a:r>
              <a:rPr lang="en-US" sz="5000" dirty="0" smtClean="0"/>
              <a:t> morpheme???</a:t>
            </a:r>
            <a:endParaRPr lang="en-US" sz="5000" dirty="0"/>
          </a:p>
        </p:txBody>
      </p:sp>
    </p:spTree>
    <p:custDataLst>
      <p:tags r:id="rId1"/>
    </p:custDataLst>
    <p:extLst>
      <p:ext uri="{BB962C8B-B14F-4D97-AF65-F5344CB8AC3E}">
        <p14:creationId xmlns:p14="http://schemas.microsoft.com/office/powerpoint/2010/main" val="226020648"/>
      </p:ext>
    </p:extLst>
  </p:cSld>
  <p:clrMapOvr>
    <a:masterClrMapping/>
  </p:clrMapOvr>
  <mc:AlternateContent xmlns:mc="http://schemas.openxmlformats.org/markup-compatibility/2006">
    <mc:Choice xmlns:p14="http://schemas.microsoft.com/office/powerpoint/2010/main" Requires="p14">
      <p:transition spd="slow" p14:dur="2000" advTm="11448"/>
    </mc:Choice>
    <mc:Fallback>
      <p:transition spd="slow" advTm="114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459" y="275572"/>
            <a:ext cx="7979079" cy="1323439"/>
          </a:xfrm>
          <a:prstGeom prst="rect">
            <a:avLst/>
          </a:prstGeom>
          <a:noFill/>
        </p:spPr>
        <p:txBody>
          <a:bodyPr wrap="square" rtlCol="0">
            <a:spAutoFit/>
          </a:bodyPr>
          <a:lstStyle/>
          <a:p>
            <a:r>
              <a:rPr lang="en-US" sz="8000" dirty="0" err="1" smtClean="0">
                <a:solidFill>
                  <a:srgbClr val="002060"/>
                </a:solidFill>
              </a:rPr>
              <a:t>unachievability</a:t>
            </a:r>
            <a:r>
              <a:rPr lang="en-US" sz="8000" dirty="0" smtClean="0">
                <a:solidFill>
                  <a:srgbClr val="002060"/>
                </a:solidFill>
              </a:rPr>
              <a:t> </a:t>
            </a:r>
            <a:endParaRPr lang="en-US" sz="8000" dirty="0">
              <a:solidFill>
                <a:srgbClr val="002060"/>
              </a:solidFill>
            </a:endParaRPr>
          </a:p>
        </p:txBody>
      </p:sp>
      <p:sp>
        <p:nvSpPr>
          <p:cNvPr id="3" name="TextBox 2"/>
          <p:cNvSpPr txBox="1"/>
          <p:nvPr/>
        </p:nvSpPr>
        <p:spPr>
          <a:xfrm>
            <a:off x="701460" y="1630325"/>
            <a:ext cx="6588690" cy="1323439"/>
          </a:xfrm>
          <a:prstGeom prst="rect">
            <a:avLst/>
          </a:prstGeom>
          <a:noFill/>
        </p:spPr>
        <p:txBody>
          <a:bodyPr wrap="square" rtlCol="0">
            <a:spAutoFit/>
          </a:bodyPr>
          <a:lstStyle/>
          <a:p>
            <a:r>
              <a:rPr lang="en-US" sz="8000" dirty="0" smtClean="0">
                <a:solidFill>
                  <a:srgbClr val="002060"/>
                </a:solidFill>
              </a:rPr>
              <a:t>achievement </a:t>
            </a:r>
            <a:endParaRPr lang="en-US" sz="8000" dirty="0">
              <a:solidFill>
                <a:srgbClr val="002060"/>
              </a:solidFill>
            </a:endParaRPr>
          </a:p>
        </p:txBody>
      </p:sp>
      <p:sp>
        <p:nvSpPr>
          <p:cNvPr id="4" name="TextBox 3"/>
          <p:cNvSpPr txBox="1"/>
          <p:nvPr/>
        </p:nvSpPr>
        <p:spPr>
          <a:xfrm>
            <a:off x="701460" y="3031905"/>
            <a:ext cx="6588690" cy="1323439"/>
          </a:xfrm>
          <a:prstGeom prst="rect">
            <a:avLst/>
          </a:prstGeom>
          <a:noFill/>
        </p:spPr>
        <p:txBody>
          <a:bodyPr wrap="square" rtlCol="0">
            <a:spAutoFit/>
          </a:bodyPr>
          <a:lstStyle/>
          <a:p>
            <a:r>
              <a:rPr lang="en-US" sz="8000" dirty="0" smtClean="0">
                <a:solidFill>
                  <a:srgbClr val="002060"/>
                </a:solidFill>
              </a:rPr>
              <a:t>underachiever </a:t>
            </a:r>
            <a:endParaRPr lang="en-US" sz="8000" dirty="0">
              <a:solidFill>
                <a:srgbClr val="002060"/>
              </a:solidFill>
            </a:endParaRPr>
          </a:p>
        </p:txBody>
      </p:sp>
      <p:sp>
        <p:nvSpPr>
          <p:cNvPr id="6" name="TextBox 5"/>
          <p:cNvSpPr txBox="1"/>
          <p:nvPr/>
        </p:nvSpPr>
        <p:spPr>
          <a:xfrm>
            <a:off x="701460" y="4475822"/>
            <a:ext cx="6588690" cy="1323439"/>
          </a:xfrm>
          <a:prstGeom prst="rect">
            <a:avLst/>
          </a:prstGeom>
          <a:noFill/>
        </p:spPr>
        <p:txBody>
          <a:bodyPr wrap="square" rtlCol="0">
            <a:spAutoFit/>
          </a:bodyPr>
          <a:lstStyle/>
          <a:p>
            <a:r>
              <a:rPr lang="en-US" sz="8000" dirty="0" smtClean="0">
                <a:solidFill>
                  <a:srgbClr val="002060"/>
                </a:solidFill>
              </a:rPr>
              <a:t>achieves</a:t>
            </a:r>
            <a:endParaRPr lang="en-US" sz="8000" dirty="0">
              <a:solidFill>
                <a:srgbClr val="002060"/>
              </a:solidFill>
            </a:endParaRPr>
          </a:p>
        </p:txBody>
      </p:sp>
    </p:spTree>
    <p:extLst>
      <p:ext uri="{BB962C8B-B14F-4D97-AF65-F5344CB8AC3E}">
        <p14:creationId xmlns:p14="http://schemas.microsoft.com/office/powerpoint/2010/main" val="1920291437"/>
      </p:ext>
    </p:extLst>
  </p:cSld>
  <p:clrMapOvr>
    <a:masterClrMapping/>
  </p:clrMapOvr>
  <mc:AlternateContent xmlns:mc="http://schemas.openxmlformats.org/markup-compatibility/2006">
    <mc:Choice xmlns:p14="http://schemas.microsoft.com/office/powerpoint/2010/main" Requires="p14">
      <p:transition spd="slow" p14:dur="2000" advTm="3646"/>
    </mc:Choice>
    <mc:Fallback>
      <p:transition spd="slow" advTm="364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459" y="275572"/>
            <a:ext cx="7979079" cy="1323439"/>
          </a:xfrm>
          <a:prstGeom prst="rect">
            <a:avLst/>
          </a:prstGeom>
          <a:noFill/>
        </p:spPr>
        <p:txBody>
          <a:bodyPr wrap="square" rtlCol="0">
            <a:spAutoFit/>
          </a:bodyPr>
          <a:lstStyle/>
          <a:p>
            <a:r>
              <a:rPr lang="en-US" sz="8000" dirty="0" err="1" smtClean="0">
                <a:solidFill>
                  <a:schemeClr val="accent6">
                    <a:lumMod val="75000"/>
                  </a:schemeClr>
                </a:solidFill>
              </a:rPr>
              <a:t>unachiev</a:t>
            </a:r>
            <a:r>
              <a:rPr lang="en-US" sz="8000" b="1" u="sng" dirty="0" err="1" smtClean="0">
                <a:solidFill>
                  <a:schemeClr val="accent6">
                    <a:lumMod val="50000"/>
                  </a:schemeClr>
                </a:solidFill>
              </a:rPr>
              <a:t>e</a:t>
            </a:r>
            <a:r>
              <a:rPr lang="en-US" sz="8000" dirty="0" err="1" smtClean="0">
                <a:solidFill>
                  <a:schemeClr val="accent6">
                    <a:lumMod val="75000"/>
                  </a:schemeClr>
                </a:solidFill>
              </a:rPr>
              <a:t>ab</a:t>
            </a:r>
            <a:r>
              <a:rPr lang="en-US" sz="8000" b="1" u="sng" dirty="0" err="1" smtClean="0">
                <a:solidFill>
                  <a:schemeClr val="accent6">
                    <a:lumMod val="50000"/>
                  </a:schemeClr>
                </a:solidFill>
              </a:rPr>
              <a:t>le</a:t>
            </a:r>
            <a:r>
              <a:rPr lang="en-US" sz="8000" dirty="0" err="1" smtClean="0">
                <a:solidFill>
                  <a:schemeClr val="accent6">
                    <a:lumMod val="75000"/>
                  </a:schemeClr>
                </a:solidFill>
              </a:rPr>
              <a:t>ity</a:t>
            </a:r>
            <a:r>
              <a:rPr lang="en-US" sz="8000" dirty="0" smtClean="0">
                <a:solidFill>
                  <a:schemeClr val="accent6">
                    <a:lumMod val="75000"/>
                  </a:schemeClr>
                </a:solidFill>
              </a:rPr>
              <a:t> </a:t>
            </a:r>
            <a:endParaRPr lang="en-US" sz="8000" dirty="0">
              <a:solidFill>
                <a:schemeClr val="accent6">
                  <a:lumMod val="75000"/>
                </a:schemeClr>
              </a:solidFill>
            </a:endParaRPr>
          </a:p>
        </p:txBody>
      </p:sp>
      <p:sp>
        <p:nvSpPr>
          <p:cNvPr id="3" name="TextBox 2"/>
          <p:cNvSpPr txBox="1"/>
          <p:nvPr/>
        </p:nvSpPr>
        <p:spPr>
          <a:xfrm>
            <a:off x="701460" y="1630325"/>
            <a:ext cx="6588690" cy="1323439"/>
          </a:xfrm>
          <a:prstGeom prst="rect">
            <a:avLst/>
          </a:prstGeom>
          <a:noFill/>
        </p:spPr>
        <p:txBody>
          <a:bodyPr wrap="square" rtlCol="0">
            <a:spAutoFit/>
          </a:bodyPr>
          <a:lstStyle/>
          <a:p>
            <a:r>
              <a:rPr lang="en-US" sz="8000" dirty="0" smtClean="0">
                <a:solidFill>
                  <a:schemeClr val="accent6">
                    <a:lumMod val="75000"/>
                  </a:schemeClr>
                </a:solidFill>
              </a:rPr>
              <a:t>achievement </a:t>
            </a:r>
            <a:endParaRPr lang="en-US" sz="8000" dirty="0">
              <a:solidFill>
                <a:schemeClr val="accent6">
                  <a:lumMod val="75000"/>
                </a:schemeClr>
              </a:solidFill>
            </a:endParaRPr>
          </a:p>
        </p:txBody>
      </p:sp>
      <p:sp>
        <p:nvSpPr>
          <p:cNvPr id="4" name="TextBox 3"/>
          <p:cNvSpPr txBox="1"/>
          <p:nvPr/>
        </p:nvSpPr>
        <p:spPr>
          <a:xfrm>
            <a:off x="701459" y="3031905"/>
            <a:ext cx="6864261" cy="1323439"/>
          </a:xfrm>
          <a:prstGeom prst="rect">
            <a:avLst/>
          </a:prstGeom>
          <a:noFill/>
        </p:spPr>
        <p:txBody>
          <a:bodyPr wrap="square" rtlCol="0">
            <a:spAutoFit/>
          </a:bodyPr>
          <a:lstStyle/>
          <a:p>
            <a:r>
              <a:rPr lang="en-US" sz="8000" dirty="0" err="1" smtClean="0">
                <a:solidFill>
                  <a:schemeClr val="accent6">
                    <a:lumMod val="75000"/>
                  </a:schemeClr>
                </a:solidFill>
              </a:rPr>
              <a:t>underachiev</a:t>
            </a:r>
            <a:r>
              <a:rPr lang="en-US" sz="8000" b="1" u="sng" dirty="0" err="1" smtClean="0">
                <a:solidFill>
                  <a:schemeClr val="accent6">
                    <a:lumMod val="50000"/>
                  </a:schemeClr>
                </a:solidFill>
              </a:rPr>
              <a:t>e</a:t>
            </a:r>
            <a:r>
              <a:rPr lang="en-US" sz="8000" dirty="0" err="1" smtClean="0">
                <a:solidFill>
                  <a:schemeClr val="accent6">
                    <a:lumMod val="75000"/>
                  </a:schemeClr>
                </a:solidFill>
              </a:rPr>
              <a:t>er</a:t>
            </a:r>
            <a:r>
              <a:rPr lang="en-US" sz="8000" dirty="0" smtClean="0">
                <a:solidFill>
                  <a:schemeClr val="accent6">
                    <a:lumMod val="75000"/>
                  </a:schemeClr>
                </a:solidFill>
              </a:rPr>
              <a:t> </a:t>
            </a:r>
            <a:endParaRPr lang="en-US" sz="8000" dirty="0">
              <a:solidFill>
                <a:schemeClr val="accent6">
                  <a:lumMod val="75000"/>
                </a:schemeClr>
              </a:solidFill>
            </a:endParaRPr>
          </a:p>
        </p:txBody>
      </p:sp>
      <p:sp>
        <p:nvSpPr>
          <p:cNvPr id="6" name="TextBox 5"/>
          <p:cNvSpPr txBox="1"/>
          <p:nvPr/>
        </p:nvSpPr>
        <p:spPr>
          <a:xfrm>
            <a:off x="701460" y="4464799"/>
            <a:ext cx="6588690" cy="1323439"/>
          </a:xfrm>
          <a:prstGeom prst="rect">
            <a:avLst/>
          </a:prstGeom>
          <a:noFill/>
        </p:spPr>
        <p:txBody>
          <a:bodyPr wrap="square" rtlCol="0">
            <a:spAutoFit/>
          </a:bodyPr>
          <a:lstStyle/>
          <a:p>
            <a:r>
              <a:rPr lang="en-US" sz="8000" dirty="0" smtClean="0">
                <a:solidFill>
                  <a:schemeClr val="accent6">
                    <a:lumMod val="75000"/>
                  </a:schemeClr>
                </a:solidFill>
              </a:rPr>
              <a:t>achieves</a:t>
            </a:r>
            <a:endParaRPr lang="en-US" sz="8000" dirty="0">
              <a:solidFill>
                <a:schemeClr val="accent6">
                  <a:lumMod val="75000"/>
                </a:schemeClr>
              </a:solidFill>
            </a:endParaRPr>
          </a:p>
        </p:txBody>
      </p:sp>
    </p:spTree>
    <p:extLst>
      <p:ext uri="{BB962C8B-B14F-4D97-AF65-F5344CB8AC3E}">
        <p14:creationId xmlns:p14="http://schemas.microsoft.com/office/powerpoint/2010/main" val="1806077743"/>
      </p:ext>
    </p:extLst>
  </p:cSld>
  <p:clrMapOvr>
    <a:masterClrMapping/>
  </p:clrMapOvr>
  <mc:AlternateContent xmlns:mc="http://schemas.openxmlformats.org/markup-compatibility/2006">
    <mc:Choice xmlns:p14="http://schemas.microsoft.com/office/powerpoint/2010/main" Requires="p14">
      <p:transition spd="slow" p14:dur="2000" advTm="1952"/>
    </mc:Choice>
    <mc:Fallback>
      <p:transition spd="slow" advTm="195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459" y="275572"/>
            <a:ext cx="7979079"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a:t>
            </a:r>
            <a:r>
              <a:rPr lang="en-US" sz="8000" dirty="0" smtClean="0">
                <a:solidFill>
                  <a:schemeClr val="accent6">
                    <a:lumMod val="75000"/>
                  </a:schemeClr>
                </a:solidFill>
              </a:rPr>
              <a:t> </a:t>
            </a:r>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smtClean="0">
                <a:solidFill>
                  <a:schemeClr val="accent3">
                    <a:lumMod val="75000"/>
                  </a:schemeClr>
                </a:solidFill>
              </a:rPr>
              <a:t>able</a:t>
            </a:r>
            <a:r>
              <a:rPr lang="en-US" sz="8000" dirty="0" smtClean="0">
                <a:solidFill>
                  <a:schemeClr val="accent6">
                    <a:lumMod val="75000"/>
                  </a:schemeClr>
                </a:solidFill>
              </a:rPr>
              <a:t> </a:t>
            </a:r>
            <a:r>
              <a:rPr lang="en-US" sz="8000" dirty="0" err="1" smtClean="0">
                <a:solidFill>
                  <a:schemeClr val="accent4">
                    <a:lumMod val="75000"/>
                  </a:schemeClr>
                </a:solidFill>
              </a:rPr>
              <a:t>ity</a:t>
            </a:r>
            <a:r>
              <a:rPr lang="en-US" sz="8000" dirty="0" smtClean="0">
                <a:solidFill>
                  <a:schemeClr val="accent4">
                    <a:lumMod val="75000"/>
                  </a:schemeClr>
                </a:solidFill>
              </a:rPr>
              <a:t> </a:t>
            </a:r>
            <a:endParaRPr lang="en-US" sz="8000" dirty="0">
              <a:solidFill>
                <a:schemeClr val="accent4">
                  <a:lumMod val="75000"/>
                </a:schemeClr>
              </a:solidFill>
            </a:endParaRPr>
          </a:p>
        </p:txBody>
      </p:sp>
      <p:sp>
        <p:nvSpPr>
          <p:cNvPr id="3" name="TextBox 2"/>
          <p:cNvSpPr txBox="1"/>
          <p:nvPr/>
        </p:nvSpPr>
        <p:spPr>
          <a:xfrm>
            <a:off x="701460" y="1630325"/>
            <a:ext cx="6588690" cy="1323439"/>
          </a:xfrm>
          <a:prstGeom prst="rect">
            <a:avLst/>
          </a:prstGeom>
          <a:noFill/>
        </p:spPr>
        <p:txBody>
          <a:bodyPr wrap="square" rtlCol="0">
            <a:spAutoFit/>
          </a:bodyPr>
          <a:lstStyle/>
          <a:p>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err="1" smtClean="0">
                <a:solidFill>
                  <a:schemeClr val="accent3">
                    <a:lumMod val="75000"/>
                  </a:schemeClr>
                </a:solidFill>
              </a:rPr>
              <a:t>ment</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4" name="TextBox 3"/>
          <p:cNvSpPr txBox="1"/>
          <p:nvPr/>
        </p:nvSpPr>
        <p:spPr>
          <a:xfrm>
            <a:off x="701460" y="3031905"/>
            <a:ext cx="7352776" cy="1323439"/>
          </a:xfrm>
          <a:prstGeom prst="rect">
            <a:avLst/>
          </a:prstGeom>
          <a:noFill/>
        </p:spPr>
        <p:txBody>
          <a:bodyPr wrap="square" rtlCol="0">
            <a:spAutoFit/>
          </a:bodyPr>
          <a:lstStyle/>
          <a:p>
            <a:r>
              <a:rPr lang="en-US" sz="8000" dirty="0" smtClean="0">
                <a:solidFill>
                  <a:schemeClr val="accent2">
                    <a:lumMod val="75000"/>
                  </a:schemeClr>
                </a:solidFill>
              </a:rPr>
              <a:t>under</a:t>
            </a:r>
            <a:r>
              <a:rPr lang="en-US" sz="8000" dirty="0" smtClean="0">
                <a:solidFill>
                  <a:schemeClr val="accent5">
                    <a:lumMod val="75000"/>
                  </a:schemeClr>
                </a:solidFill>
              </a:rPr>
              <a:t> achieve </a:t>
            </a:r>
            <a:r>
              <a:rPr lang="en-US" sz="8000" dirty="0" err="1" smtClean="0">
                <a:solidFill>
                  <a:schemeClr val="accent3">
                    <a:lumMod val="75000"/>
                  </a:schemeClr>
                </a:solidFill>
              </a:rPr>
              <a:t>er</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6" name="TextBox 5"/>
          <p:cNvSpPr txBox="1"/>
          <p:nvPr/>
        </p:nvSpPr>
        <p:spPr>
          <a:xfrm>
            <a:off x="701460" y="4475822"/>
            <a:ext cx="6588690" cy="1323439"/>
          </a:xfrm>
          <a:prstGeom prst="rect">
            <a:avLst/>
          </a:prstGeom>
          <a:noFill/>
        </p:spPr>
        <p:txBody>
          <a:bodyPr wrap="square" rtlCol="0">
            <a:spAutoFit/>
          </a:bodyPr>
          <a:lstStyle/>
          <a:p>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smtClean="0">
                <a:solidFill>
                  <a:schemeClr val="accent3">
                    <a:lumMod val="75000"/>
                  </a:schemeClr>
                </a:solidFill>
              </a:rPr>
              <a:t>s</a:t>
            </a:r>
            <a:endParaRPr lang="en-US" sz="8000" dirty="0">
              <a:solidFill>
                <a:schemeClr val="accent3">
                  <a:lumMod val="75000"/>
                </a:schemeClr>
              </a:solidFill>
            </a:endParaRPr>
          </a:p>
        </p:txBody>
      </p:sp>
    </p:spTree>
    <p:extLst>
      <p:ext uri="{BB962C8B-B14F-4D97-AF65-F5344CB8AC3E}">
        <p14:creationId xmlns:p14="http://schemas.microsoft.com/office/powerpoint/2010/main" val="948692719"/>
      </p:ext>
    </p:extLst>
  </p:cSld>
  <p:clrMapOvr>
    <a:masterClrMapping/>
  </p:clrMapOvr>
  <mc:AlternateContent xmlns:mc="http://schemas.openxmlformats.org/markup-compatibility/2006">
    <mc:Choice xmlns:p14="http://schemas.microsoft.com/office/powerpoint/2010/main" Requires="p14">
      <p:transition spd="slow" p14:dur="2000" advTm="2493"/>
    </mc:Choice>
    <mc:Fallback>
      <p:transition spd="slow" advTm="249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7655" y="275572"/>
            <a:ext cx="7979079"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a:t>
            </a:r>
            <a:r>
              <a:rPr lang="en-US" sz="8000" dirty="0" smtClean="0">
                <a:solidFill>
                  <a:schemeClr val="accent6">
                    <a:lumMod val="75000"/>
                  </a:schemeClr>
                </a:solidFill>
              </a:rPr>
              <a:t> </a:t>
            </a:r>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smtClean="0">
                <a:solidFill>
                  <a:schemeClr val="accent3">
                    <a:lumMod val="75000"/>
                  </a:schemeClr>
                </a:solidFill>
              </a:rPr>
              <a:t>able</a:t>
            </a:r>
            <a:r>
              <a:rPr lang="en-US" sz="8000" dirty="0" smtClean="0">
                <a:solidFill>
                  <a:schemeClr val="accent6">
                    <a:lumMod val="75000"/>
                  </a:schemeClr>
                </a:solidFill>
              </a:rPr>
              <a:t> </a:t>
            </a:r>
            <a:r>
              <a:rPr lang="en-US" sz="8000" dirty="0" err="1" smtClean="0">
                <a:solidFill>
                  <a:schemeClr val="accent4">
                    <a:lumMod val="75000"/>
                  </a:schemeClr>
                </a:solidFill>
              </a:rPr>
              <a:t>ity</a:t>
            </a:r>
            <a:r>
              <a:rPr lang="en-US" sz="8000" dirty="0" smtClean="0">
                <a:solidFill>
                  <a:schemeClr val="accent4">
                    <a:lumMod val="75000"/>
                  </a:schemeClr>
                </a:solidFill>
              </a:rPr>
              <a:t> </a:t>
            </a:r>
            <a:endParaRPr lang="en-US" sz="8000" dirty="0">
              <a:solidFill>
                <a:schemeClr val="accent4">
                  <a:lumMod val="75000"/>
                </a:schemeClr>
              </a:solidFill>
            </a:endParaRPr>
          </a:p>
        </p:txBody>
      </p:sp>
      <p:sp>
        <p:nvSpPr>
          <p:cNvPr id="3" name="TextBox 2"/>
          <p:cNvSpPr txBox="1"/>
          <p:nvPr/>
        </p:nvSpPr>
        <p:spPr>
          <a:xfrm>
            <a:off x="2530256" y="1630325"/>
            <a:ext cx="6588690" cy="1323439"/>
          </a:xfrm>
          <a:prstGeom prst="rect">
            <a:avLst/>
          </a:prstGeom>
          <a:noFill/>
        </p:spPr>
        <p:txBody>
          <a:bodyPr wrap="square" rtlCol="0">
            <a:spAutoFit/>
          </a:bodyPr>
          <a:lstStyle/>
          <a:p>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err="1" smtClean="0">
                <a:solidFill>
                  <a:schemeClr val="accent3">
                    <a:lumMod val="75000"/>
                  </a:schemeClr>
                </a:solidFill>
              </a:rPr>
              <a:t>ment</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4" name="TextBox 3"/>
          <p:cNvSpPr txBox="1"/>
          <p:nvPr/>
        </p:nvSpPr>
        <p:spPr>
          <a:xfrm>
            <a:off x="-137782" y="3031905"/>
            <a:ext cx="7352776" cy="1323439"/>
          </a:xfrm>
          <a:prstGeom prst="rect">
            <a:avLst/>
          </a:prstGeom>
          <a:noFill/>
        </p:spPr>
        <p:txBody>
          <a:bodyPr wrap="square" rtlCol="0">
            <a:spAutoFit/>
          </a:bodyPr>
          <a:lstStyle/>
          <a:p>
            <a:r>
              <a:rPr lang="en-US" sz="8000" dirty="0" smtClean="0">
                <a:solidFill>
                  <a:schemeClr val="accent2">
                    <a:lumMod val="75000"/>
                  </a:schemeClr>
                </a:solidFill>
              </a:rPr>
              <a:t>under</a:t>
            </a:r>
            <a:r>
              <a:rPr lang="en-US" sz="8000" dirty="0" smtClean="0">
                <a:solidFill>
                  <a:schemeClr val="accent5">
                    <a:lumMod val="75000"/>
                  </a:schemeClr>
                </a:solidFill>
              </a:rPr>
              <a:t> achieve </a:t>
            </a:r>
            <a:r>
              <a:rPr lang="en-US" sz="8000" dirty="0" err="1" smtClean="0">
                <a:solidFill>
                  <a:schemeClr val="accent3">
                    <a:lumMod val="75000"/>
                  </a:schemeClr>
                </a:solidFill>
              </a:rPr>
              <a:t>er</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6" name="TextBox 5"/>
          <p:cNvSpPr txBox="1"/>
          <p:nvPr/>
        </p:nvSpPr>
        <p:spPr>
          <a:xfrm>
            <a:off x="2530256" y="4475822"/>
            <a:ext cx="6588690" cy="1323439"/>
          </a:xfrm>
          <a:prstGeom prst="rect">
            <a:avLst/>
          </a:prstGeom>
          <a:noFill/>
        </p:spPr>
        <p:txBody>
          <a:bodyPr wrap="square" rtlCol="0">
            <a:spAutoFit/>
          </a:bodyPr>
          <a:lstStyle/>
          <a:p>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smtClean="0">
                <a:solidFill>
                  <a:schemeClr val="accent3">
                    <a:lumMod val="75000"/>
                  </a:schemeClr>
                </a:solidFill>
              </a:rPr>
              <a:t>s</a:t>
            </a:r>
            <a:endParaRPr lang="en-US" sz="8000" dirty="0">
              <a:solidFill>
                <a:schemeClr val="accent3">
                  <a:lumMod val="75000"/>
                </a:schemeClr>
              </a:solidFill>
            </a:endParaRPr>
          </a:p>
        </p:txBody>
      </p:sp>
      <p:sp>
        <p:nvSpPr>
          <p:cNvPr id="2" name="Frame 1"/>
          <p:cNvSpPr/>
          <p:nvPr/>
        </p:nvSpPr>
        <p:spPr>
          <a:xfrm>
            <a:off x="2530256" y="187890"/>
            <a:ext cx="3369503" cy="6012494"/>
          </a:xfrm>
          <a:prstGeom prst="frame">
            <a:avLst>
              <a:gd name="adj1" fmla="val 2031"/>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22514" y="108267"/>
            <a:ext cx="8596432" cy="1631216"/>
          </a:xfrm>
          <a:prstGeom prst="rect">
            <a:avLst/>
          </a:prstGeom>
          <a:solidFill>
            <a:schemeClr val="bg1"/>
          </a:solidFill>
        </p:spPr>
        <p:txBody>
          <a:bodyPr wrap="square" rtlCol="0">
            <a:spAutoFit/>
          </a:bodyPr>
          <a:lstStyle/>
          <a:p>
            <a:pPr algn="ctr"/>
            <a:r>
              <a:rPr lang="en-US" sz="5000" smtClean="0"/>
              <a:t>Canonical segmentations are </a:t>
            </a:r>
            <a:r>
              <a:rPr lang="en-US" sz="5000" b="1" dirty="0" smtClean="0"/>
              <a:t>standardized</a:t>
            </a:r>
            <a:r>
              <a:rPr lang="en-US" sz="5000" dirty="0" smtClean="0"/>
              <a:t> across words</a:t>
            </a:r>
            <a:endParaRPr lang="en-US" sz="5000" dirty="0"/>
          </a:p>
        </p:txBody>
      </p:sp>
    </p:spTree>
    <p:custDataLst>
      <p:tags r:id="rId1"/>
    </p:custDataLst>
    <p:extLst>
      <p:ext uri="{BB962C8B-B14F-4D97-AF65-F5344CB8AC3E}">
        <p14:creationId xmlns:p14="http://schemas.microsoft.com/office/powerpoint/2010/main" val="171023429"/>
      </p:ext>
    </p:extLst>
  </p:cSld>
  <p:clrMapOvr>
    <a:masterClrMapping/>
  </p:clrMapOvr>
  <mc:AlternateContent xmlns:mc="http://schemas.openxmlformats.org/markup-compatibility/2006">
    <mc:Choice xmlns:p14="http://schemas.microsoft.com/office/powerpoint/2010/main" Requires="p14">
      <p:transition spd="slow" p14:dur="2000" advTm="10566"/>
    </mc:Choice>
    <mc:Fallback>
      <p:transition spd="slow" advTm="10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459" y="275572"/>
            <a:ext cx="7979079" cy="1323439"/>
          </a:xfrm>
          <a:prstGeom prst="rect">
            <a:avLst/>
          </a:prstGeom>
          <a:noFill/>
        </p:spPr>
        <p:txBody>
          <a:bodyPr wrap="square" rtlCol="0">
            <a:spAutoFit/>
          </a:bodyPr>
          <a:lstStyle/>
          <a:p>
            <a:r>
              <a:rPr lang="en-US" sz="8000" dirty="0" err="1" smtClean="0">
                <a:solidFill>
                  <a:srgbClr val="002060"/>
                </a:solidFill>
              </a:rPr>
              <a:t>unachievability</a:t>
            </a:r>
            <a:r>
              <a:rPr lang="en-US" sz="8000" dirty="0" smtClean="0">
                <a:solidFill>
                  <a:srgbClr val="002060"/>
                </a:solidFill>
              </a:rPr>
              <a:t> </a:t>
            </a:r>
            <a:endParaRPr lang="en-US" sz="8000" dirty="0">
              <a:solidFill>
                <a:srgbClr val="002060"/>
              </a:solidFill>
            </a:endParaRPr>
          </a:p>
        </p:txBody>
      </p:sp>
      <p:sp>
        <p:nvSpPr>
          <p:cNvPr id="3" name="TextBox 2"/>
          <p:cNvSpPr txBox="1"/>
          <p:nvPr/>
        </p:nvSpPr>
        <p:spPr>
          <a:xfrm>
            <a:off x="701460" y="1630325"/>
            <a:ext cx="6588690" cy="1323439"/>
          </a:xfrm>
          <a:prstGeom prst="rect">
            <a:avLst/>
          </a:prstGeom>
          <a:noFill/>
        </p:spPr>
        <p:txBody>
          <a:bodyPr wrap="square" rtlCol="0">
            <a:spAutoFit/>
          </a:bodyPr>
          <a:lstStyle/>
          <a:p>
            <a:r>
              <a:rPr lang="en-US" sz="8000" dirty="0" smtClean="0">
                <a:solidFill>
                  <a:srgbClr val="002060"/>
                </a:solidFill>
              </a:rPr>
              <a:t>thinkable</a:t>
            </a:r>
            <a:endParaRPr lang="en-US" sz="8000" dirty="0">
              <a:solidFill>
                <a:srgbClr val="002060"/>
              </a:solidFill>
            </a:endParaRPr>
          </a:p>
        </p:txBody>
      </p:sp>
      <p:sp>
        <p:nvSpPr>
          <p:cNvPr id="4" name="TextBox 3"/>
          <p:cNvSpPr txBox="1"/>
          <p:nvPr/>
        </p:nvSpPr>
        <p:spPr>
          <a:xfrm>
            <a:off x="701459" y="3031905"/>
            <a:ext cx="7838383" cy="1323439"/>
          </a:xfrm>
          <a:prstGeom prst="rect">
            <a:avLst/>
          </a:prstGeom>
          <a:noFill/>
        </p:spPr>
        <p:txBody>
          <a:bodyPr wrap="square" rtlCol="0">
            <a:spAutoFit/>
          </a:bodyPr>
          <a:lstStyle/>
          <a:p>
            <a:r>
              <a:rPr lang="en-US" sz="8000" dirty="0">
                <a:solidFill>
                  <a:srgbClr val="002060"/>
                </a:solidFill>
              </a:rPr>
              <a:t>a</a:t>
            </a:r>
            <a:r>
              <a:rPr lang="en-US" sz="8000" dirty="0" smtClean="0">
                <a:solidFill>
                  <a:srgbClr val="002060"/>
                </a:solidFill>
              </a:rPr>
              <a:t>ccessible</a:t>
            </a:r>
            <a:endParaRPr lang="en-US" sz="8000" dirty="0">
              <a:solidFill>
                <a:srgbClr val="002060"/>
              </a:solidFill>
            </a:endParaRPr>
          </a:p>
        </p:txBody>
      </p:sp>
      <p:sp>
        <p:nvSpPr>
          <p:cNvPr id="6" name="TextBox 5"/>
          <p:cNvSpPr txBox="1"/>
          <p:nvPr/>
        </p:nvSpPr>
        <p:spPr>
          <a:xfrm>
            <a:off x="701460" y="4475822"/>
            <a:ext cx="6588690" cy="1323439"/>
          </a:xfrm>
          <a:prstGeom prst="rect">
            <a:avLst/>
          </a:prstGeom>
          <a:noFill/>
        </p:spPr>
        <p:txBody>
          <a:bodyPr wrap="square" rtlCol="0">
            <a:spAutoFit/>
          </a:bodyPr>
          <a:lstStyle/>
          <a:p>
            <a:r>
              <a:rPr lang="en-US" sz="8000" dirty="0" smtClean="0">
                <a:solidFill>
                  <a:srgbClr val="002060"/>
                </a:solidFill>
              </a:rPr>
              <a:t>untouchable</a:t>
            </a:r>
            <a:endParaRPr lang="en-US" sz="8000" dirty="0">
              <a:solidFill>
                <a:srgbClr val="002060"/>
              </a:solidFill>
            </a:endParaRPr>
          </a:p>
        </p:txBody>
      </p:sp>
    </p:spTree>
    <p:extLst>
      <p:ext uri="{BB962C8B-B14F-4D97-AF65-F5344CB8AC3E}">
        <p14:creationId xmlns:p14="http://schemas.microsoft.com/office/powerpoint/2010/main" val="1870995242"/>
      </p:ext>
    </p:extLst>
  </p:cSld>
  <p:clrMapOvr>
    <a:masterClrMapping/>
  </p:clrMapOvr>
  <mc:AlternateContent xmlns:mc="http://schemas.openxmlformats.org/markup-compatibility/2006">
    <mc:Choice xmlns:p14="http://schemas.microsoft.com/office/powerpoint/2010/main" Requires="p14">
      <p:transition spd="slow" p14:dur="2000" advTm="8264"/>
    </mc:Choice>
    <mc:Fallback>
      <p:transition spd="slow" advTm="826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459" y="275572"/>
            <a:ext cx="7979079" cy="1323439"/>
          </a:xfrm>
          <a:prstGeom prst="rect">
            <a:avLst/>
          </a:prstGeom>
          <a:noFill/>
        </p:spPr>
        <p:txBody>
          <a:bodyPr wrap="square" rtlCol="0">
            <a:spAutoFit/>
          </a:bodyPr>
          <a:lstStyle/>
          <a:p>
            <a:r>
              <a:rPr lang="en-US" sz="8000" dirty="0" err="1" smtClean="0">
                <a:solidFill>
                  <a:schemeClr val="accent6">
                    <a:lumMod val="75000"/>
                  </a:schemeClr>
                </a:solidFill>
              </a:rPr>
              <a:t>unachiev</a:t>
            </a:r>
            <a:r>
              <a:rPr lang="en-US" sz="8000" b="1" u="sng" dirty="0" err="1" smtClean="0">
                <a:solidFill>
                  <a:schemeClr val="accent6">
                    <a:lumMod val="50000"/>
                  </a:schemeClr>
                </a:solidFill>
              </a:rPr>
              <a:t>e</a:t>
            </a:r>
            <a:r>
              <a:rPr lang="en-US" sz="8000" dirty="0" err="1" smtClean="0">
                <a:solidFill>
                  <a:schemeClr val="accent6">
                    <a:lumMod val="75000"/>
                  </a:schemeClr>
                </a:solidFill>
              </a:rPr>
              <a:t>ab</a:t>
            </a:r>
            <a:r>
              <a:rPr lang="en-US" sz="8000" b="1" u="sng" dirty="0" err="1" smtClean="0">
                <a:solidFill>
                  <a:schemeClr val="accent6">
                    <a:lumMod val="50000"/>
                  </a:schemeClr>
                </a:solidFill>
              </a:rPr>
              <a:t>le</a:t>
            </a:r>
            <a:r>
              <a:rPr lang="en-US" sz="8000" dirty="0" err="1" smtClean="0">
                <a:solidFill>
                  <a:schemeClr val="accent6">
                    <a:lumMod val="75000"/>
                  </a:schemeClr>
                </a:solidFill>
              </a:rPr>
              <a:t>ity</a:t>
            </a:r>
            <a:r>
              <a:rPr lang="en-US" sz="8000" dirty="0" smtClean="0">
                <a:solidFill>
                  <a:schemeClr val="accent6">
                    <a:lumMod val="75000"/>
                  </a:schemeClr>
                </a:solidFill>
              </a:rPr>
              <a:t> </a:t>
            </a:r>
            <a:endParaRPr lang="en-US" sz="8000" dirty="0">
              <a:solidFill>
                <a:schemeClr val="accent6">
                  <a:lumMod val="75000"/>
                </a:schemeClr>
              </a:solidFill>
            </a:endParaRPr>
          </a:p>
        </p:txBody>
      </p:sp>
      <p:sp>
        <p:nvSpPr>
          <p:cNvPr id="3" name="TextBox 2"/>
          <p:cNvSpPr txBox="1"/>
          <p:nvPr/>
        </p:nvSpPr>
        <p:spPr>
          <a:xfrm>
            <a:off x="701460" y="1630325"/>
            <a:ext cx="6588690" cy="1323439"/>
          </a:xfrm>
          <a:prstGeom prst="rect">
            <a:avLst/>
          </a:prstGeom>
          <a:noFill/>
        </p:spPr>
        <p:txBody>
          <a:bodyPr wrap="square" rtlCol="0">
            <a:spAutoFit/>
          </a:bodyPr>
          <a:lstStyle/>
          <a:p>
            <a:r>
              <a:rPr lang="en-US" sz="8000" dirty="0" smtClean="0">
                <a:solidFill>
                  <a:schemeClr val="accent6">
                    <a:lumMod val="75000"/>
                  </a:schemeClr>
                </a:solidFill>
              </a:rPr>
              <a:t>thinkable</a:t>
            </a:r>
            <a:endParaRPr lang="en-US" sz="8000" dirty="0">
              <a:solidFill>
                <a:schemeClr val="accent6">
                  <a:lumMod val="75000"/>
                </a:schemeClr>
              </a:solidFill>
            </a:endParaRPr>
          </a:p>
        </p:txBody>
      </p:sp>
      <p:sp>
        <p:nvSpPr>
          <p:cNvPr id="4" name="TextBox 3"/>
          <p:cNvSpPr txBox="1"/>
          <p:nvPr/>
        </p:nvSpPr>
        <p:spPr>
          <a:xfrm>
            <a:off x="701459" y="3031905"/>
            <a:ext cx="7838383" cy="1323439"/>
          </a:xfrm>
          <a:prstGeom prst="rect">
            <a:avLst/>
          </a:prstGeom>
          <a:noFill/>
        </p:spPr>
        <p:txBody>
          <a:bodyPr wrap="square" rtlCol="0">
            <a:spAutoFit/>
          </a:bodyPr>
          <a:lstStyle/>
          <a:p>
            <a:r>
              <a:rPr lang="en-US" sz="8000" dirty="0" err="1" smtClean="0">
                <a:solidFill>
                  <a:schemeClr val="accent6">
                    <a:lumMod val="75000"/>
                  </a:schemeClr>
                </a:solidFill>
              </a:rPr>
              <a:t>a</a:t>
            </a:r>
            <a:r>
              <a:rPr lang="en-US" sz="8000" dirty="0" err="1" smtClean="0">
                <a:solidFill>
                  <a:schemeClr val="accent6">
                    <a:lumMod val="75000"/>
                  </a:schemeClr>
                </a:solidFill>
              </a:rPr>
              <a:t>ccess</a:t>
            </a:r>
            <a:r>
              <a:rPr lang="en-US" sz="8000" b="1" u="sng" dirty="0" err="1" smtClean="0">
                <a:solidFill>
                  <a:schemeClr val="accent6">
                    <a:lumMod val="50000"/>
                  </a:schemeClr>
                </a:solidFill>
              </a:rPr>
              <a:t>a</a:t>
            </a:r>
            <a:r>
              <a:rPr lang="en-US" sz="8000" dirty="0" err="1" smtClean="0">
                <a:solidFill>
                  <a:schemeClr val="accent6">
                    <a:lumMod val="75000"/>
                  </a:schemeClr>
                </a:solidFill>
              </a:rPr>
              <a:t>ble</a:t>
            </a:r>
            <a:endParaRPr lang="en-US" sz="8000" dirty="0">
              <a:solidFill>
                <a:schemeClr val="accent6">
                  <a:lumMod val="75000"/>
                </a:schemeClr>
              </a:solidFill>
            </a:endParaRPr>
          </a:p>
        </p:txBody>
      </p:sp>
      <p:sp>
        <p:nvSpPr>
          <p:cNvPr id="6" name="TextBox 5"/>
          <p:cNvSpPr txBox="1"/>
          <p:nvPr/>
        </p:nvSpPr>
        <p:spPr>
          <a:xfrm>
            <a:off x="701460" y="4475822"/>
            <a:ext cx="6588690" cy="1323439"/>
          </a:xfrm>
          <a:prstGeom prst="rect">
            <a:avLst/>
          </a:prstGeom>
          <a:noFill/>
        </p:spPr>
        <p:txBody>
          <a:bodyPr wrap="square" rtlCol="0">
            <a:spAutoFit/>
          </a:bodyPr>
          <a:lstStyle/>
          <a:p>
            <a:r>
              <a:rPr lang="en-US" sz="8000" dirty="0" smtClean="0">
                <a:solidFill>
                  <a:schemeClr val="accent6">
                    <a:lumMod val="75000"/>
                  </a:schemeClr>
                </a:solidFill>
              </a:rPr>
              <a:t>untouchable</a:t>
            </a:r>
            <a:endParaRPr lang="en-US" sz="8000" dirty="0">
              <a:solidFill>
                <a:schemeClr val="accent6">
                  <a:lumMod val="75000"/>
                </a:schemeClr>
              </a:solidFill>
            </a:endParaRPr>
          </a:p>
        </p:txBody>
      </p:sp>
    </p:spTree>
    <p:extLst>
      <p:ext uri="{BB962C8B-B14F-4D97-AF65-F5344CB8AC3E}">
        <p14:creationId xmlns:p14="http://schemas.microsoft.com/office/powerpoint/2010/main" val="1230505239"/>
      </p:ext>
    </p:extLst>
  </p:cSld>
  <p:clrMapOvr>
    <a:masterClrMapping/>
  </p:clrMapOvr>
  <mc:AlternateContent xmlns:mc="http://schemas.openxmlformats.org/markup-compatibility/2006">
    <mc:Choice xmlns:p14="http://schemas.microsoft.com/office/powerpoint/2010/main" Requires="p14">
      <p:transition spd="slow" p14:dur="2000" advTm="1562"/>
    </mc:Choice>
    <mc:Fallback>
      <p:transition spd="slow" advTm="1562"/>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459" y="275572"/>
            <a:ext cx="7979079"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a:t>
            </a:r>
            <a:r>
              <a:rPr lang="en-US" sz="8000" dirty="0" smtClean="0">
                <a:solidFill>
                  <a:schemeClr val="accent6">
                    <a:lumMod val="75000"/>
                  </a:schemeClr>
                </a:solidFill>
              </a:rPr>
              <a:t> </a:t>
            </a:r>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smtClean="0">
                <a:solidFill>
                  <a:schemeClr val="accent3">
                    <a:lumMod val="75000"/>
                  </a:schemeClr>
                </a:solidFill>
              </a:rPr>
              <a:t>able</a:t>
            </a:r>
            <a:r>
              <a:rPr lang="en-US" sz="8000" dirty="0" smtClean="0">
                <a:solidFill>
                  <a:schemeClr val="accent6">
                    <a:lumMod val="75000"/>
                  </a:schemeClr>
                </a:solidFill>
              </a:rPr>
              <a:t> </a:t>
            </a:r>
            <a:r>
              <a:rPr lang="en-US" sz="8000" dirty="0" err="1" smtClean="0">
                <a:solidFill>
                  <a:schemeClr val="accent4">
                    <a:lumMod val="75000"/>
                  </a:schemeClr>
                </a:solidFill>
              </a:rPr>
              <a:t>ity</a:t>
            </a:r>
            <a:r>
              <a:rPr lang="en-US" sz="8000" dirty="0" smtClean="0">
                <a:solidFill>
                  <a:schemeClr val="accent4">
                    <a:lumMod val="75000"/>
                  </a:schemeClr>
                </a:solidFill>
              </a:rPr>
              <a:t> </a:t>
            </a:r>
            <a:endParaRPr lang="en-US" sz="8000" dirty="0">
              <a:solidFill>
                <a:schemeClr val="accent4">
                  <a:lumMod val="75000"/>
                </a:schemeClr>
              </a:solidFill>
            </a:endParaRPr>
          </a:p>
        </p:txBody>
      </p:sp>
      <p:sp>
        <p:nvSpPr>
          <p:cNvPr id="3" name="TextBox 2"/>
          <p:cNvSpPr txBox="1"/>
          <p:nvPr/>
        </p:nvSpPr>
        <p:spPr>
          <a:xfrm>
            <a:off x="701460" y="1630325"/>
            <a:ext cx="6588690" cy="1323439"/>
          </a:xfrm>
          <a:prstGeom prst="rect">
            <a:avLst/>
          </a:prstGeom>
          <a:noFill/>
        </p:spPr>
        <p:txBody>
          <a:bodyPr wrap="square" rtlCol="0">
            <a:spAutoFit/>
          </a:bodyPr>
          <a:lstStyle/>
          <a:p>
            <a:r>
              <a:rPr lang="en-US" sz="8000" dirty="0">
                <a:solidFill>
                  <a:schemeClr val="accent5">
                    <a:lumMod val="75000"/>
                  </a:schemeClr>
                </a:solidFill>
              </a:rPr>
              <a:t>t</a:t>
            </a:r>
            <a:r>
              <a:rPr lang="en-US" sz="8000" dirty="0" smtClean="0">
                <a:solidFill>
                  <a:schemeClr val="accent5">
                    <a:lumMod val="75000"/>
                  </a:schemeClr>
                </a:solidFill>
              </a:rPr>
              <a:t>hink </a:t>
            </a:r>
            <a:r>
              <a:rPr lang="en-US" sz="8000" dirty="0" smtClean="0">
                <a:solidFill>
                  <a:schemeClr val="accent3">
                    <a:lumMod val="75000"/>
                  </a:schemeClr>
                </a:solidFill>
              </a:rPr>
              <a:t>able</a:t>
            </a:r>
            <a:endParaRPr lang="en-US" sz="8000" dirty="0">
              <a:solidFill>
                <a:schemeClr val="accent3">
                  <a:lumMod val="75000"/>
                </a:schemeClr>
              </a:solidFill>
            </a:endParaRPr>
          </a:p>
        </p:txBody>
      </p:sp>
      <p:sp>
        <p:nvSpPr>
          <p:cNvPr id="4" name="TextBox 3"/>
          <p:cNvSpPr txBox="1"/>
          <p:nvPr/>
        </p:nvSpPr>
        <p:spPr>
          <a:xfrm>
            <a:off x="701460" y="3031905"/>
            <a:ext cx="7352776" cy="1323439"/>
          </a:xfrm>
          <a:prstGeom prst="rect">
            <a:avLst/>
          </a:prstGeom>
          <a:noFill/>
        </p:spPr>
        <p:txBody>
          <a:bodyPr wrap="square" rtlCol="0">
            <a:spAutoFit/>
          </a:bodyPr>
          <a:lstStyle/>
          <a:p>
            <a:r>
              <a:rPr lang="en-US" sz="8000" dirty="0" smtClean="0">
                <a:solidFill>
                  <a:schemeClr val="accent5">
                    <a:lumMod val="75000"/>
                  </a:schemeClr>
                </a:solidFill>
              </a:rPr>
              <a:t>access </a:t>
            </a:r>
            <a:r>
              <a:rPr lang="en-US" sz="8000" dirty="0" smtClean="0">
                <a:solidFill>
                  <a:schemeClr val="accent3">
                    <a:lumMod val="75000"/>
                  </a:schemeClr>
                </a:solidFill>
              </a:rPr>
              <a:t>able</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7" name="TextBox 6"/>
          <p:cNvSpPr txBox="1"/>
          <p:nvPr/>
        </p:nvSpPr>
        <p:spPr>
          <a:xfrm>
            <a:off x="690572" y="4461130"/>
            <a:ext cx="7979079"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a:t>
            </a:r>
            <a:r>
              <a:rPr lang="en-US" sz="8000" dirty="0" smtClean="0">
                <a:solidFill>
                  <a:schemeClr val="accent6">
                    <a:lumMod val="75000"/>
                  </a:schemeClr>
                </a:solidFill>
              </a:rPr>
              <a:t> </a:t>
            </a:r>
            <a:r>
              <a:rPr lang="en-US" sz="8000" dirty="0" smtClean="0">
                <a:solidFill>
                  <a:schemeClr val="accent5">
                    <a:lumMod val="75000"/>
                  </a:schemeClr>
                </a:solidFill>
              </a:rPr>
              <a:t>touch </a:t>
            </a:r>
            <a:r>
              <a:rPr lang="en-US" sz="8000" dirty="0" smtClean="0">
                <a:solidFill>
                  <a:schemeClr val="accent3">
                    <a:lumMod val="75000"/>
                  </a:schemeClr>
                </a:solidFill>
              </a:rPr>
              <a:t>able</a:t>
            </a:r>
            <a:endParaRPr lang="en-US" sz="8000" dirty="0">
              <a:solidFill>
                <a:schemeClr val="accent4">
                  <a:lumMod val="75000"/>
                </a:schemeClr>
              </a:solidFill>
            </a:endParaRPr>
          </a:p>
        </p:txBody>
      </p:sp>
    </p:spTree>
    <p:extLst>
      <p:ext uri="{BB962C8B-B14F-4D97-AF65-F5344CB8AC3E}">
        <p14:creationId xmlns:p14="http://schemas.microsoft.com/office/powerpoint/2010/main" val="487871647"/>
      </p:ext>
    </p:extLst>
  </p:cSld>
  <p:clrMapOvr>
    <a:masterClrMapping/>
  </p:clrMapOvr>
  <mc:AlternateContent xmlns:mc="http://schemas.openxmlformats.org/markup-compatibility/2006">
    <mc:Choice xmlns:p14="http://schemas.microsoft.com/office/powerpoint/2010/main" Requires="p14">
      <p:transition spd="slow" p14:dur="2000" advTm="1514"/>
    </mc:Choice>
    <mc:Fallback>
      <p:transition spd="slow" advTm="151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459" y="275572"/>
            <a:ext cx="7979079"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a:t>
            </a:r>
            <a:r>
              <a:rPr lang="en-US" sz="8000" dirty="0" smtClean="0">
                <a:solidFill>
                  <a:schemeClr val="accent6">
                    <a:lumMod val="75000"/>
                  </a:schemeClr>
                </a:solidFill>
              </a:rPr>
              <a:t> </a:t>
            </a:r>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smtClean="0">
                <a:solidFill>
                  <a:schemeClr val="accent3">
                    <a:lumMod val="75000"/>
                  </a:schemeClr>
                </a:solidFill>
              </a:rPr>
              <a:t>able</a:t>
            </a:r>
            <a:r>
              <a:rPr lang="en-US" sz="8000" dirty="0" smtClean="0">
                <a:solidFill>
                  <a:schemeClr val="accent6">
                    <a:lumMod val="75000"/>
                  </a:schemeClr>
                </a:solidFill>
              </a:rPr>
              <a:t> </a:t>
            </a:r>
            <a:r>
              <a:rPr lang="en-US" sz="8000" dirty="0" err="1" smtClean="0">
                <a:solidFill>
                  <a:schemeClr val="accent4">
                    <a:lumMod val="75000"/>
                  </a:schemeClr>
                </a:solidFill>
              </a:rPr>
              <a:t>ity</a:t>
            </a:r>
            <a:r>
              <a:rPr lang="en-US" sz="8000" dirty="0" smtClean="0">
                <a:solidFill>
                  <a:schemeClr val="accent4">
                    <a:lumMod val="75000"/>
                  </a:schemeClr>
                </a:solidFill>
              </a:rPr>
              <a:t> </a:t>
            </a:r>
            <a:endParaRPr lang="en-US" sz="8000" dirty="0">
              <a:solidFill>
                <a:schemeClr val="accent4">
                  <a:lumMod val="75000"/>
                </a:schemeClr>
              </a:solidFill>
            </a:endParaRPr>
          </a:p>
        </p:txBody>
      </p:sp>
      <p:sp>
        <p:nvSpPr>
          <p:cNvPr id="3" name="TextBox 2"/>
          <p:cNvSpPr txBox="1"/>
          <p:nvPr/>
        </p:nvSpPr>
        <p:spPr>
          <a:xfrm>
            <a:off x="3052782" y="1630325"/>
            <a:ext cx="6588690" cy="1323439"/>
          </a:xfrm>
          <a:prstGeom prst="rect">
            <a:avLst/>
          </a:prstGeom>
          <a:noFill/>
        </p:spPr>
        <p:txBody>
          <a:bodyPr wrap="square" rtlCol="0">
            <a:spAutoFit/>
          </a:bodyPr>
          <a:lstStyle/>
          <a:p>
            <a:r>
              <a:rPr lang="en-US" sz="8000" dirty="0">
                <a:solidFill>
                  <a:schemeClr val="accent5">
                    <a:lumMod val="75000"/>
                  </a:schemeClr>
                </a:solidFill>
              </a:rPr>
              <a:t>t</a:t>
            </a:r>
            <a:r>
              <a:rPr lang="en-US" sz="8000" dirty="0" smtClean="0">
                <a:solidFill>
                  <a:schemeClr val="accent5">
                    <a:lumMod val="75000"/>
                  </a:schemeClr>
                </a:solidFill>
              </a:rPr>
              <a:t>hink </a:t>
            </a:r>
            <a:r>
              <a:rPr lang="en-US" sz="8000" dirty="0" smtClean="0">
                <a:solidFill>
                  <a:schemeClr val="accent3">
                    <a:lumMod val="75000"/>
                  </a:schemeClr>
                </a:solidFill>
              </a:rPr>
              <a:t>able</a:t>
            </a:r>
            <a:endParaRPr lang="en-US" sz="8000" dirty="0">
              <a:solidFill>
                <a:schemeClr val="accent3">
                  <a:lumMod val="75000"/>
                </a:schemeClr>
              </a:solidFill>
            </a:endParaRPr>
          </a:p>
        </p:txBody>
      </p:sp>
      <p:sp>
        <p:nvSpPr>
          <p:cNvPr id="4" name="TextBox 3"/>
          <p:cNvSpPr txBox="1"/>
          <p:nvPr/>
        </p:nvSpPr>
        <p:spPr>
          <a:xfrm>
            <a:off x="2562921" y="3031905"/>
            <a:ext cx="7352776" cy="1323439"/>
          </a:xfrm>
          <a:prstGeom prst="rect">
            <a:avLst/>
          </a:prstGeom>
          <a:noFill/>
        </p:spPr>
        <p:txBody>
          <a:bodyPr wrap="square" rtlCol="0">
            <a:spAutoFit/>
          </a:bodyPr>
          <a:lstStyle/>
          <a:p>
            <a:r>
              <a:rPr lang="en-US" sz="8000" dirty="0" smtClean="0">
                <a:solidFill>
                  <a:schemeClr val="accent5">
                    <a:lumMod val="75000"/>
                  </a:schemeClr>
                </a:solidFill>
              </a:rPr>
              <a:t>access </a:t>
            </a:r>
            <a:r>
              <a:rPr lang="en-US" sz="8000" dirty="0" smtClean="0">
                <a:solidFill>
                  <a:schemeClr val="accent3">
                    <a:lumMod val="75000"/>
                  </a:schemeClr>
                </a:solidFill>
              </a:rPr>
              <a:t>able</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7" name="TextBox 6"/>
          <p:cNvSpPr txBox="1"/>
          <p:nvPr/>
        </p:nvSpPr>
        <p:spPr>
          <a:xfrm>
            <a:off x="1555985" y="4461130"/>
            <a:ext cx="7979079"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a:t>
            </a:r>
            <a:r>
              <a:rPr lang="en-US" sz="8000" dirty="0" smtClean="0">
                <a:solidFill>
                  <a:schemeClr val="accent6">
                    <a:lumMod val="75000"/>
                  </a:schemeClr>
                </a:solidFill>
              </a:rPr>
              <a:t> </a:t>
            </a:r>
            <a:r>
              <a:rPr lang="en-US" sz="8000" dirty="0" smtClean="0">
                <a:solidFill>
                  <a:schemeClr val="accent5">
                    <a:lumMod val="75000"/>
                  </a:schemeClr>
                </a:solidFill>
              </a:rPr>
              <a:t>touch </a:t>
            </a:r>
            <a:r>
              <a:rPr lang="en-US" sz="8000" dirty="0" smtClean="0">
                <a:solidFill>
                  <a:schemeClr val="accent3">
                    <a:lumMod val="75000"/>
                  </a:schemeClr>
                </a:solidFill>
              </a:rPr>
              <a:t>able</a:t>
            </a:r>
            <a:endParaRPr lang="en-US" sz="8000" dirty="0">
              <a:solidFill>
                <a:schemeClr val="accent4">
                  <a:lumMod val="75000"/>
                </a:schemeClr>
              </a:solidFill>
            </a:endParaRPr>
          </a:p>
        </p:txBody>
      </p:sp>
      <p:sp>
        <p:nvSpPr>
          <p:cNvPr id="6" name="Frame 5"/>
          <p:cNvSpPr/>
          <p:nvPr/>
        </p:nvSpPr>
        <p:spPr>
          <a:xfrm>
            <a:off x="5355771" y="187890"/>
            <a:ext cx="2024743" cy="6012494"/>
          </a:xfrm>
          <a:prstGeom prst="frame">
            <a:avLst>
              <a:gd name="adj1" fmla="val 2031"/>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78839739"/>
      </p:ext>
    </p:extLst>
  </p:cSld>
  <p:clrMapOvr>
    <a:masterClrMapping/>
  </p:clrMapOvr>
  <mc:AlternateContent xmlns:mc="http://schemas.openxmlformats.org/markup-compatibility/2006">
    <mc:Choice xmlns:p14="http://schemas.microsoft.com/office/powerpoint/2010/main" Requires="p14">
      <p:transition spd="slow" p14:dur="2000" advTm="10157"/>
    </mc:Choice>
    <mc:Fallback>
      <p:transition spd="slow" advTm="1015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2478995"/>
            <a:ext cx="10123713" cy="1143000"/>
          </a:xfrm>
        </p:spPr>
        <p:txBody>
          <a:bodyPr>
            <a:noAutofit/>
          </a:bodyPr>
          <a:lstStyle/>
          <a:p>
            <a:r>
              <a:rPr lang="en-US" sz="6500" dirty="0" smtClean="0"/>
              <a:t>A Joint Model</a:t>
            </a:r>
            <a:endParaRPr lang="en-US" sz="6500" dirty="0"/>
          </a:p>
        </p:txBody>
      </p:sp>
    </p:spTree>
    <p:extLst>
      <p:ext uri="{BB962C8B-B14F-4D97-AF65-F5344CB8AC3E}">
        <p14:creationId xmlns:p14="http://schemas.microsoft.com/office/powerpoint/2010/main" val="1874447661"/>
      </p:ext>
    </p:extLst>
  </p:cSld>
  <p:clrMapOvr>
    <a:masterClrMapping/>
  </p:clrMapOvr>
  <mc:AlternateContent xmlns:mc="http://schemas.openxmlformats.org/markup-compatibility/2006">
    <mc:Choice xmlns:p14="http://schemas.microsoft.com/office/powerpoint/2010/main" Requires="p14">
      <p:transition spd="slow" p14:dur="2000" advTm="5436"/>
    </mc:Choice>
    <mc:Fallback>
      <p:transition spd="slow" advTm="543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708"/>
            <a:ext cx="9013371" cy="1143000"/>
          </a:xfrm>
        </p:spPr>
        <p:txBody>
          <a:bodyPr>
            <a:normAutofit/>
          </a:bodyPr>
          <a:lstStyle/>
          <a:p>
            <a:r>
              <a:rPr lang="en-US" dirty="0" smtClean="0"/>
              <a:t>Morphology matters!</a:t>
            </a:r>
            <a:endParaRPr lang="en-US" dirty="0"/>
          </a:p>
        </p:txBody>
      </p:sp>
      <p:sp>
        <p:nvSpPr>
          <p:cNvPr id="3" name="Content Placeholder 2"/>
          <p:cNvSpPr>
            <a:spLocks noGrp="1"/>
          </p:cNvSpPr>
          <p:nvPr>
            <p:ph idx="1"/>
          </p:nvPr>
        </p:nvSpPr>
        <p:spPr>
          <a:xfrm>
            <a:off x="457200" y="1600200"/>
            <a:ext cx="4243776" cy="5187683"/>
          </a:xfrm>
        </p:spPr>
        <p:txBody>
          <a:bodyPr>
            <a:normAutofit fontScale="85000" lnSpcReduction="10000"/>
          </a:bodyPr>
          <a:lstStyle/>
          <a:p>
            <a:r>
              <a:rPr lang="en-US" dirty="0" smtClean="0"/>
              <a:t>Morphologically rich is </a:t>
            </a:r>
            <a:r>
              <a:rPr lang="en-US" dirty="0" smtClean="0"/>
              <a:t>not the exception, it’s the rule!</a:t>
            </a:r>
          </a:p>
          <a:p>
            <a:r>
              <a:rPr lang="en-US" dirty="0" smtClean="0"/>
              <a:t>Facts from WALS:</a:t>
            </a:r>
          </a:p>
          <a:p>
            <a:pPr lvl="1"/>
            <a:r>
              <a:rPr lang="en-US" dirty="0" smtClean="0"/>
              <a:t>85</a:t>
            </a:r>
            <a:r>
              <a:rPr lang="en-US" dirty="0"/>
              <a:t>% of all languages make use of affixation</a:t>
            </a:r>
          </a:p>
          <a:p>
            <a:pPr lvl="1"/>
            <a:r>
              <a:rPr lang="en-US" dirty="0" smtClean="0"/>
              <a:t>80</a:t>
            </a:r>
            <a:r>
              <a:rPr lang="en-US" dirty="0"/>
              <a:t>% mark verb </a:t>
            </a:r>
            <a:r>
              <a:rPr lang="en-US" dirty="0" smtClean="0"/>
              <a:t>tense through morphology  </a:t>
            </a:r>
            <a:endParaRPr lang="en-US" dirty="0"/>
          </a:p>
          <a:p>
            <a:pPr lvl="1"/>
            <a:r>
              <a:rPr lang="en-US" dirty="0" smtClean="0"/>
              <a:t>65% mark </a:t>
            </a:r>
            <a:r>
              <a:rPr lang="en-US" dirty="0"/>
              <a:t>grammatical </a:t>
            </a:r>
            <a:r>
              <a:rPr lang="en-US" dirty="0" smtClean="0"/>
              <a:t>case through morphology</a:t>
            </a:r>
            <a:endParaRPr lang="en-US" dirty="0" smtClean="0"/>
          </a:p>
          <a:p>
            <a:r>
              <a:rPr lang="en-US" dirty="0" smtClean="0"/>
              <a:t>NAACL 2016 Proceedings:</a:t>
            </a:r>
          </a:p>
          <a:p>
            <a:pPr lvl="1"/>
            <a:r>
              <a:rPr lang="sk-SK" dirty="0" smtClean="0"/>
              <a:t>≈ </a:t>
            </a:r>
            <a:r>
              <a:rPr lang="en-US" dirty="0" smtClean="0"/>
              <a:t>3% of papers involve morphology</a:t>
            </a:r>
            <a:endParaRPr lang="en-US" dirty="0" smtClean="0"/>
          </a:p>
          <a:p>
            <a:pPr lvl="1"/>
            <a:endParaRPr lang="en-US" dirty="0" smtClean="0"/>
          </a:p>
          <a:p>
            <a:pPr lvl="1"/>
            <a:endParaRPr lang="en-US" dirty="0" smtClean="0"/>
          </a:p>
          <a:p>
            <a:pPr lvl="1"/>
            <a:endParaRPr lang="en-US" dirty="0" smtClean="0"/>
          </a:p>
          <a:p>
            <a:pPr lvl="2"/>
            <a:endParaRPr lang="en-US" dirty="0" smtClean="0"/>
          </a:p>
        </p:txBody>
      </p:sp>
      <p:grpSp>
        <p:nvGrpSpPr>
          <p:cNvPr id="12" name="Group 11"/>
          <p:cNvGrpSpPr/>
          <p:nvPr/>
        </p:nvGrpSpPr>
        <p:grpSpPr>
          <a:xfrm>
            <a:off x="4700975" y="1232708"/>
            <a:ext cx="4312395" cy="5555175"/>
            <a:chOff x="4700975" y="1232708"/>
            <a:chExt cx="4312395" cy="5555175"/>
          </a:xfrm>
        </p:grpSpPr>
        <p:pic>
          <p:nvPicPr>
            <p:cNvPr id="8" name="Picture 7"/>
            <p:cNvPicPr>
              <a:picLocks noChangeAspect="1"/>
            </p:cNvPicPr>
            <p:nvPr/>
          </p:nvPicPr>
          <p:blipFill>
            <a:blip r:embed="rId4"/>
            <a:stretch>
              <a:fillRect/>
            </a:stretch>
          </p:blipFill>
          <p:spPr>
            <a:xfrm>
              <a:off x="4700975" y="1232708"/>
              <a:ext cx="4312395" cy="5555175"/>
            </a:xfrm>
            <a:prstGeom prst="rect">
              <a:avLst/>
            </a:prstGeom>
          </p:spPr>
        </p:pic>
        <p:sp>
          <p:nvSpPr>
            <p:cNvPr id="10" name="TextBox 9"/>
            <p:cNvSpPr txBox="1"/>
            <p:nvPr/>
          </p:nvSpPr>
          <p:spPr>
            <a:xfrm>
              <a:off x="4806284" y="5352151"/>
              <a:ext cx="4065000" cy="1323439"/>
            </a:xfrm>
            <a:prstGeom prst="rect">
              <a:avLst/>
            </a:prstGeom>
            <a:solidFill>
              <a:srgbClr val="DCCAA9"/>
            </a:solidFill>
          </p:spPr>
          <p:txBody>
            <a:bodyPr wrap="square" rtlCol="0">
              <a:spAutoFit/>
            </a:bodyPr>
            <a:lstStyle/>
            <a:p>
              <a:pPr algn="ctr"/>
              <a:r>
                <a:rPr lang="en-US" sz="4000" dirty="0" smtClean="0">
                  <a:solidFill>
                    <a:srgbClr val="25123C"/>
                  </a:solidFill>
                  <a:latin typeface="Arial" charset="0"/>
                  <a:ea typeface="Arial" charset="0"/>
                  <a:cs typeface="Arial" charset="0"/>
                </a:rPr>
                <a:t>To Work on Morphology!</a:t>
              </a:r>
              <a:endParaRPr lang="en-US" sz="4000" dirty="0">
                <a:solidFill>
                  <a:srgbClr val="25123C"/>
                </a:solidFill>
                <a:latin typeface="Arial" charset="0"/>
                <a:ea typeface="Arial" charset="0"/>
                <a:cs typeface="Arial" charset="0"/>
              </a:endParaRPr>
            </a:p>
          </p:txBody>
        </p:sp>
      </p:grpSp>
    </p:spTree>
    <p:custDataLst>
      <p:tags r:id="rId1"/>
    </p:custDataLst>
    <p:extLst>
      <p:ext uri="{BB962C8B-B14F-4D97-AF65-F5344CB8AC3E}">
        <p14:creationId xmlns:p14="http://schemas.microsoft.com/office/powerpoint/2010/main" val="1673643657"/>
      </p:ext>
    </p:extLst>
  </p:cSld>
  <p:clrMapOvr>
    <a:masterClrMapping/>
  </p:clrMapOvr>
  <mc:AlternateContent xmlns:mc="http://schemas.openxmlformats.org/markup-compatibility/2006">
    <mc:Choice xmlns:p14="http://schemas.microsoft.com/office/powerpoint/2010/main" Requires="p14">
      <p:transition spd="slow" p14:dur="2000" advTm="60533"/>
    </mc:Choice>
    <mc:Fallback>
      <p:transition spd="slow" advTm="60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12855" y="2008414"/>
            <a:ext cx="8866415" cy="1966648"/>
            <a:chOff x="612855" y="2008414"/>
            <a:chExt cx="8866415" cy="1966648"/>
          </a:xfrm>
        </p:grpSpPr>
        <p:sp>
          <p:nvSpPr>
            <p:cNvPr id="4" name="Rectangle 3"/>
            <p:cNvSpPr/>
            <p:nvPr/>
          </p:nvSpPr>
          <p:spPr>
            <a:xfrm>
              <a:off x="612855" y="2805511"/>
              <a:ext cx="8866415" cy="1169551"/>
            </a:xfrm>
            <a:prstGeom prst="rect">
              <a:avLst/>
            </a:prstGeom>
          </p:spPr>
          <p:txBody>
            <a:bodyPr wrap="square">
              <a:spAutoFit/>
            </a:bodyPr>
            <a:lstStyle/>
            <a:p>
              <a:r>
                <a:rPr lang="en-US" sz="7000" dirty="0" smtClean="0">
                  <a:solidFill>
                    <a:schemeClr val="accent2">
                      <a:lumMod val="75000"/>
                    </a:schemeClr>
                  </a:solidFill>
                </a:rPr>
                <a:t>un </a:t>
              </a:r>
              <a:r>
                <a:rPr lang="en-US" sz="7000" dirty="0" smtClean="0">
                  <a:solidFill>
                    <a:schemeClr val="accent5">
                      <a:lumMod val="75000"/>
                    </a:schemeClr>
                  </a:solidFill>
                </a:rPr>
                <a:t>achieve </a:t>
              </a:r>
              <a:r>
                <a:rPr lang="en-US" sz="7000" dirty="0" smtClean="0">
                  <a:solidFill>
                    <a:schemeClr val="accent3">
                      <a:lumMod val="75000"/>
                    </a:schemeClr>
                  </a:solidFill>
                </a:rPr>
                <a:t>able </a:t>
              </a:r>
              <a:r>
                <a:rPr lang="en-US" sz="7000" dirty="0" err="1" smtClean="0">
                  <a:solidFill>
                    <a:schemeClr val="accent4">
                      <a:lumMod val="75000"/>
                    </a:schemeClr>
                  </a:solidFill>
                </a:rPr>
                <a:t>ity</a:t>
              </a:r>
              <a:r>
                <a:rPr lang="en-US" sz="7000" dirty="0" smtClean="0">
                  <a:solidFill>
                    <a:schemeClr val="accent4">
                      <a:lumMod val="75000"/>
                    </a:schemeClr>
                  </a:solidFill>
                </a:rPr>
                <a:t> </a:t>
              </a:r>
              <a:endParaRPr lang="en-US" sz="7000" dirty="0">
                <a:solidFill>
                  <a:schemeClr val="accent4">
                    <a:lumMod val="75000"/>
                  </a:schemeClr>
                </a:solidFill>
              </a:endParaRPr>
            </a:p>
          </p:txBody>
        </p:sp>
        <p:cxnSp>
          <p:nvCxnSpPr>
            <p:cNvPr id="6" name="Straight Connector 5"/>
            <p:cNvCxnSpPr/>
            <p:nvPr/>
          </p:nvCxnSpPr>
          <p:spPr>
            <a:xfrm flipH="1">
              <a:off x="2498271" y="2008414"/>
              <a:ext cx="506188" cy="1045029"/>
            </a:xfrm>
            <a:prstGeom prst="line">
              <a:avLst/>
            </a:prstGeom>
            <a:ln w="1270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126671" y="2008414"/>
            <a:ext cx="2736713" cy="1016135"/>
            <a:chOff x="1126671" y="2008414"/>
            <a:chExt cx="2736713" cy="1016135"/>
          </a:xfrm>
        </p:grpSpPr>
        <p:sp>
          <p:nvSpPr>
            <p:cNvPr id="10" name="Rectangle 9"/>
            <p:cNvSpPr/>
            <p:nvPr/>
          </p:nvSpPr>
          <p:spPr>
            <a:xfrm>
              <a:off x="1126671" y="2547495"/>
              <a:ext cx="2736713" cy="477054"/>
            </a:xfrm>
            <a:prstGeom prst="rect">
              <a:avLst/>
            </a:prstGeom>
          </p:spPr>
          <p:txBody>
            <a:bodyPr wrap="square">
              <a:spAutoFit/>
            </a:bodyPr>
            <a:lstStyle/>
            <a:p>
              <a:r>
                <a:rPr lang="en-US" sz="2500" dirty="0" smtClean="0">
                  <a:solidFill>
                    <a:schemeClr val="accent2">
                      <a:lumMod val="75000"/>
                    </a:schemeClr>
                  </a:solidFill>
                </a:rPr>
                <a:t>un </a:t>
              </a:r>
              <a:r>
                <a:rPr lang="en-US" sz="2500" dirty="0" smtClean="0">
                  <a:solidFill>
                    <a:schemeClr val="accent5">
                      <a:lumMod val="75000"/>
                    </a:schemeClr>
                  </a:solidFill>
                </a:rPr>
                <a:t>achieve </a:t>
              </a:r>
              <a:r>
                <a:rPr lang="en-US" sz="2500" dirty="0" smtClean="0">
                  <a:solidFill>
                    <a:schemeClr val="accent3">
                      <a:lumMod val="75000"/>
                    </a:schemeClr>
                  </a:solidFill>
                </a:rPr>
                <a:t>able </a:t>
              </a:r>
              <a:r>
                <a:rPr lang="en-US" sz="2500" dirty="0" err="1" smtClean="0">
                  <a:solidFill>
                    <a:schemeClr val="accent4">
                      <a:lumMod val="75000"/>
                    </a:schemeClr>
                  </a:solidFill>
                </a:rPr>
                <a:t>ity</a:t>
              </a:r>
              <a:r>
                <a:rPr lang="en-US" sz="2500" dirty="0" smtClean="0">
                  <a:solidFill>
                    <a:schemeClr val="accent4">
                      <a:lumMod val="75000"/>
                    </a:schemeClr>
                  </a:solidFill>
                </a:rPr>
                <a:t> </a:t>
              </a:r>
              <a:endParaRPr lang="en-US" sz="2500" dirty="0">
                <a:solidFill>
                  <a:schemeClr val="accent4">
                    <a:lumMod val="75000"/>
                  </a:schemeClr>
                </a:solidFill>
              </a:endParaRPr>
            </a:p>
          </p:txBody>
        </p:sp>
        <p:cxnSp>
          <p:nvCxnSpPr>
            <p:cNvPr id="11" name="Straight Connector 10"/>
            <p:cNvCxnSpPr/>
            <p:nvPr/>
          </p:nvCxnSpPr>
          <p:spPr>
            <a:xfrm flipH="1">
              <a:off x="2220686" y="2008414"/>
              <a:ext cx="734787" cy="672880"/>
            </a:xfrm>
            <a:prstGeom prst="line">
              <a:avLst/>
            </a:prstGeom>
            <a:ln w="635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1818234" y="1957650"/>
            <a:ext cx="7282542" cy="2111947"/>
            <a:chOff x="1747157" y="1921680"/>
            <a:chExt cx="7282542" cy="2111947"/>
          </a:xfrm>
        </p:grpSpPr>
        <p:sp>
          <p:nvSpPr>
            <p:cNvPr id="15" name="TextBox 14"/>
            <p:cNvSpPr txBox="1"/>
            <p:nvPr/>
          </p:nvSpPr>
          <p:spPr>
            <a:xfrm>
              <a:off x="1747157" y="2710188"/>
              <a:ext cx="7282542" cy="1323439"/>
            </a:xfrm>
            <a:prstGeom prst="rect">
              <a:avLst/>
            </a:prstGeom>
            <a:noFill/>
          </p:spPr>
          <p:txBody>
            <a:bodyPr wrap="square" rtlCol="0">
              <a:spAutoFit/>
            </a:bodyPr>
            <a:lstStyle/>
            <a:p>
              <a:r>
                <a:rPr lang="en-US" sz="8000" dirty="0" err="1" smtClean="0">
                  <a:solidFill>
                    <a:schemeClr val="accent6">
                      <a:lumMod val="75000"/>
                    </a:schemeClr>
                  </a:solidFill>
                </a:rPr>
                <a:t>unachieveableity</a:t>
              </a:r>
              <a:r>
                <a:rPr lang="en-US" sz="8000" dirty="0" smtClean="0">
                  <a:solidFill>
                    <a:schemeClr val="accent6">
                      <a:lumMod val="75000"/>
                    </a:schemeClr>
                  </a:solidFill>
                </a:rPr>
                <a:t> </a:t>
              </a:r>
              <a:endParaRPr lang="en-US" sz="8000" dirty="0">
                <a:solidFill>
                  <a:schemeClr val="accent6">
                    <a:lumMod val="75000"/>
                  </a:schemeClr>
                </a:solidFill>
              </a:endParaRPr>
            </a:p>
          </p:txBody>
        </p:sp>
        <p:cxnSp>
          <p:nvCxnSpPr>
            <p:cNvPr id="16" name="Straight Connector 15"/>
            <p:cNvCxnSpPr/>
            <p:nvPr/>
          </p:nvCxnSpPr>
          <p:spPr>
            <a:xfrm>
              <a:off x="4494133" y="1921680"/>
              <a:ext cx="257901" cy="1029587"/>
            </a:xfrm>
            <a:prstGeom prst="line">
              <a:avLst/>
            </a:prstGeom>
            <a:ln w="1270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3863383" y="1924133"/>
            <a:ext cx="2439446" cy="1100178"/>
            <a:chOff x="3863383" y="1924133"/>
            <a:chExt cx="2439446" cy="1100178"/>
          </a:xfrm>
        </p:grpSpPr>
        <p:sp>
          <p:nvSpPr>
            <p:cNvPr id="20" name="TextBox 19"/>
            <p:cNvSpPr txBox="1"/>
            <p:nvPr/>
          </p:nvSpPr>
          <p:spPr>
            <a:xfrm>
              <a:off x="3863383" y="2547257"/>
              <a:ext cx="2439446" cy="477054"/>
            </a:xfrm>
            <a:prstGeom prst="rect">
              <a:avLst/>
            </a:prstGeom>
            <a:noFill/>
          </p:spPr>
          <p:txBody>
            <a:bodyPr wrap="square" rtlCol="0">
              <a:spAutoFit/>
            </a:bodyPr>
            <a:lstStyle/>
            <a:p>
              <a:r>
                <a:rPr lang="en-US" sz="2500" dirty="0" err="1" smtClean="0">
                  <a:solidFill>
                    <a:schemeClr val="accent6">
                      <a:lumMod val="75000"/>
                    </a:schemeClr>
                  </a:solidFill>
                </a:rPr>
                <a:t>unachieveableity</a:t>
              </a:r>
              <a:r>
                <a:rPr lang="en-US" sz="2500" dirty="0" smtClean="0">
                  <a:solidFill>
                    <a:schemeClr val="accent6">
                      <a:lumMod val="75000"/>
                    </a:schemeClr>
                  </a:solidFill>
                </a:rPr>
                <a:t> </a:t>
              </a:r>
              <a:endParaRPr lang="en-US" sz="2500" dirty="0">
                <a:solidFill>
                  <a:schemeClr val="accent6">
                    <a:lumMod val="75000"/>
                  </a:schemeClr>
                </a:solidFill>
              </a:endParaRPr>
            </a:p>
          </p:txBody>
        </p:sp>
        <p:cxnSp>
          <p:nvCxnSpPr>
            <p:cNvPr id="26" name="Straight Connector 25"/>
            <p:cNvCxnSpPr/>
            <p:nvPr/>
          </p:nvCxnSpPr>
          <p:spPr>
            <a:xfrm>
              <a:off x="4651128" y="1924133"/>
              <a:ext cx="306271" cy="725646"/>
            </a:xfrm>
            <a:prstGeom prst="line">
              <a:avLst/>
            </a:prstGeom>
            <a:ln w="635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6955972" y="4604656"/>
            <a:ext cx="184731" cy="369332"/>
          </a:xfrm>
          <a:prstGeom prst="rect">
            <a:avLst/>
          </a:prstGeom>
          <a:noFill/>
        </p:spPr>
        <p:txBody>
          <a:bodyPr wrap="none" rtlCol="0">
            <a:spAutoFit/>
          </a:bodyPr>
          <a:lstStyle/>
          <a:p>
            <a:endParaRPr lang="en-US" dirty="0"/>
          </a:p>
        </p:txBody>
      </p:sp>
      <p:grpSp>
        <p:nvGrpSpPr>
          <p:cNvPr id="38" name="Group 37"/>
          <p:cNvGrpSpPr/>
          <p:nvPr/>
        </p:nvGrpSpPr>
        <p:grpSpPr>
          <a:xfrm>
            <a:off x="1414107" y="2005213"/>
            <a:ext cx="7282542" cy="2064302"/>
            <a:chOff x="3575961" y="1961834"/>
            <a:chExt cx="7282542" cy="2064302"/>
          </a:xfrm>
        </p:grpSpPr>
        <p:sp>
          <p:nvSpPr>
            <p:cNvPr id="35" name="TextBox 34"/>
            <p:cNvSpPr txBox="1"/>
            <p:nvPr/>
          </p:nvSpPr>
          <p:spPr>
            <a:xfrm>
              <a:off x="3575961" y="2702697"/>
              <a:ext cx="7282542" cy="1323439"/>
            </a:xfrm>
            <a:prstGeom prst="rect">
              <a:avLst/>
            </a:prstGeom>
            <a:noFill/>
          </p:spPr>
          <p:txBody>
            <a:bodyPr wrap="square" rtlCol="0">
              <a:spAutoFit/>
            </a:bodyPr>
            <a:lstStyle/>
            <a:p>
              <a:r>
                <a:rPr lang="en-US" sz="8000" dirty="0" err="1" smtClean="0">
                  <a:solidFill>
                    <a:srgbClr val="002060"/>
                  </a:solidFill>
                </a:rPr>
                <a:t>unachievability</a:t>
              </a:r>
              <a:r>
                <a:rPr lang="en-US" sz="8000" dirty="0" smtClean="0">
                  <a:solidFill>
                    <a:srgbClr val="002060"/>
                  </a:solidFill>
                </a:rPr>
                <a:t> </a:t>
              </a:r>
              <a:endParaRPr lang="en-US" sz="8000" dirty="0">
                <a:solidFill>
                  <a:srgbClr val="002060"/>
                </a:solidFill>
              </a:endParaRPr>
            </a:p>
          </p:txBody>
        </p:sp>
        <p:cxnSp>
          <p:nvCxnSpPr>
            <p:cNvPr id="36" name="Straight Connector 35"/>
            <p:cNvCxnSpPr/>
            <p:nvPr/>
          </p:nvCxnSpPr>
          <p:spPr>
            <a:xfrm flipH="1">
              <a:off x="8489065" y="1961834"/>
              <a:ext cx="253928" cy="996176"/>
            </a:xfrm>
            <a:prstGeom prst="line">
              <a:avLst/>
            </a:prstGeom>
            <a:ln w="1270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6284819" y="1924553"/>
            <a:ext cx="2439446" cy="1100178"/>
            <a:chOff x="3863383" y="1924133"/>
            <a:chExt cx="2439446" cy="1100178"/>
          </a:xfrm>
        </p:grpSpPr>
        <p:sp>
          <p:nvSpPr>
            <p:cNvPr id="40" name="TextBox 39"/>
            <p:cNvSpPr txBox="1"/>
            <p:nvPr/>
          </p:nvSpPr>
          <p:spPr>
            <a:xfrm>
              <a:off x="3863383" y="2547257"/>
              <a:ext cx="2439446" cy="477054"/>
            </a:xfrm>
            <a:prstGeom prst="rect">
              <a:avLst/>
            </a:prstGeom>
            <a:noFill/>
          </p:spPr>
          <p:txBody>
            <a:bodyPr wrap="square" rtlCol="0">
              <a:spAutoFit/>
            </a:bodyPr>
            <a:lstStyle/>
            <a:p>
              <a:r>
                <a:rPr lang="en-US" sz="2500" dirty="0" err="1" smtClean="0">
                  <a:solidFill>
                    <a:srgbClr val="002060"/>
                  </a:solidFill>
                </a:rPr>
                <a:t>unachievability</a:t>
              </a:r>
              <a:r>
                <a:rPr lang="en-US" sz="2500" dirty="0" smtClean="0">
                  <a:solidFill>
                    <a:srgbClr val="002060"/>
                  </a:solidFill>
                </a:rPr>
                <a:t> </a:t>
              </a:r>
              <a:endParaRPr lang="en-US" sz="2500" dirty="0">
                <a:solidFill>
                  <a:srgbClr val="002060"/>
                </a:solidFill>
              </a:endParaRPr>
            </a:p>
          </p:txBody>
        </p:sp>
        <p:cxnSp>
          <p:nvCxnSpPr>
            <p:cNvPr id="41" name="Straight Connector 40"/>
            <p:cNvCxnSpPr/>
            <p:nvPr/>
          </p:nvCxnSpPr>
          <p:spPr>
            <a:xfrm>
              <a:off x="4651128" y="1924133"/>
              <a:ext cx="306271" cy="725646"/>
            </a:xfrm>
            <a:prstGeom prst="line">
              <a:avLst/>
            </a:prstGeom>
            <a:ln w="635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817326" y="4466156"/>
            <a:ext cx="7915565" cy="1015663"/>
          </a:xfrm>
          <a:prstGeom prst="rect">
            <a:avLst/>
          </a:prstGeom>
          <a:noFill/>
        </p:spPr>
        <p:txBody>
          <a:bodyPr wrap="none" rtlCol="0">
            <a:spAutoFit/>
          </a:bodyPr>
          <a:lstStyle/>
          <a:p>
            <a:r>
              <a:rPr lang="en-US" sz="6000" dirty="0" smtClean="0"/>
              <a:t>Canonical Segmentation </a:t>
            </a:r>
            <a:endParaRPr lang="en-US" sz="6000" dirty="0"/>
          </a:p>
        </p:txBody>
      </p:sp>
      <p:sp>
        <p:nvSpPr>
          <p:cNvPr id="44" name="TextBox 43"/>
          <p:cNvSpPr txBox="1"/>
          <p:nvPr/>
        </p:nvSpPr>
        <p:spPr>
          <a:xfrm>
            <a:off x="1147199" y="4426461"/>
            <a:ext cx="7395889" cy="1015663"/>
          </a:xfrm>
          <a:prstGeom prst="rect">
            <a:avLst/>
          </a:prstGeom>
          <a:noFill/>
        </p:spPr>
        <p:txBody>
          <a:bodyPr wrap="square" rtlCol="0">
            <a:spAutoFit/>
          </a:bodyPr>
          <a:lstStyle/>
          <a:p>
            <a:pPr algn="ctr"/>
            <a:r>
              <a:rPr lang="en-US" sz="6000" dirty="0" smtClean="0"/>
              <a:t>Underlying Form</a:t>
            </a:r>
            <a:endParaRPr lang="en-US" sz="6000" dirty="0"/>
          </a:p>
        </p:txBody>
      </p:sp>
      <p:sp>
        <p:nvSpPr>
          <p:cNvPr id="45" name="TextBox 44"/>
          <p:cNvSpPr txBox="1"/>
          <p:nvPr/>
        </p:nvSpPr>
        <p:spPr>
          <a:xfrm>
            <a:off x="1259454" y="4435459"/>
            <a:ext cx="7395889" cy="1015663"/>
          </a:xfrm>
          <a:prstGeom prst="rect">
            <a:avLst/>
          </a:prstGeom>
          <a:noFill/>
        </p:spPr>
        <p:txBody>
          <a:bodyPr wrap="square" rtlCol="0">
            <a:spAutoFit/>
          </a:bodyPr>
          <a:lstStyle/>
          <a:p>
            <a:pPr algn="ctr"/>
            <a:r>
              <a:rPr lang="en-US" sz="6000" dirty="0" smtClean="0"/>
              <a:t>Word (Surface Form)</a:t>
            </a:r>
            <a:endParaRPr lang="en-US" sz="6000" dirty="0"/>
          </a:p>
        </p:txBody>
      </p:sp>
      <p:pic>
        <p:nvPicPr>
          <p:cNvPr id="2" name="Picture 1"/>
          <p:cNvPicPr>
            <a:picLocks noChangeAspect="1"/>
          </p:cNvPicPr>
          <p:nvPr/>
        </p:nvPicPr>
        <p:blipFill>
          <a:blip r:embed="rId4"/>
          <a:stretch>
            <a:fillRect/>
          </a:stretch>
        </p:blipFill>
        <p:spPr>
          <a:xfrm>
            <a:off x="722612" y="303916"/>
            <a:ext cx="7686604" cy="1846782"/>
          </a:xfrm>
          <a:prstGeom prst="rect">
            <a:avLst/>
          </a:prstGeom>
        </p:spPr>
      </p:pic>
      <p:pic>
        <p:nvPicPr>
          <p:cNvPr id="7" name="Picture 6"/>
          <p:cNvPicPr>
            <a:picLocks noChangeAspect="1"/>
          </p:cNvPicPr>
          <p:nvPr/>
        </p:nvPicPr>
        <p:blipFill>
          <a:blip r:embed="rId5"/>
          <a:stretch>
            <a:fillRect/>
          </a:stretch>
        </p:blipFill>
        <p:spPr>
          <a:xfrm>
            <a:off x="2498271" y="898071"/>
            <a:ext cx="669472" cy="809665"/>
          </a:xfrm>
          <a:prstGeom prst="rect">
            <a:avLst/>
          </a:prstGeom>
        </p:spPr>
      </p:pic>
      <p:pic>
        <p:nvPicPr>
          <p:cNvPr id="8" name="Picture 7"/>
          <p:cNvPicPr>
            <a:picLocks noChangeAspect="1"/>
          </p:cNvPicPr>
          <p:nvPr/>
        </p:nvPicPr>
        <p:blipFill>
          <a:blip r:embed="rId6"/>
          <a:stretch>
            <a:fillRect/>
          </a:stretch>
        </p:blipFill>
        <p:spPr>
          <a:xfrm>
            <a:off x="2538162" y="889265"/>
            <a:ext cx="664928" cy="842079"/>
          </a:xfrm>
          <a:prstGeom prst="rect">
            <a:avLst/>
          </a:prstGeom>
        </p:spPr>
      </p:pic>
      <p:pic>
        <p:nvPicPr>
          <p:cNvPr id="9" name="Picture 8"/>
          <p:cNvPicPr>
            <a:picLocks noChangeAspect="1"/>
          </p:cNvPicPr>
          <p:nvPr/>
        </p:nvPicPr>
        <p:blipFill>
          <a:blip r:embed="rId7"/>
          <a:stretch>
            <a:fillRect/>
          </a:stretch>
        </p:blipFill>
        <p:spPr>
          <a:xfrm>
            <a:off x="2560388" y="918202"/>
            <a:ext cx="682237" cy="773202"/>
          </a:xfrm>
          <a:prstGeom prst="rect">
            <a:avLst/>
          </a:prstGeom>
        </p:spPr>
      </p:pic>
    </p:spTree>
    <p:custDataLst>
      <p:tags r:id="rId1"/>
    </p:custDataLst>
    <p:extLst>
      <p:ext uri="{BB962C8B-B14F-4D97-AF65-F5344CB8AC3E}">
        <p14:creationId xmlns:p14="http://schemas.microsoft.com/office/powerpoint/2010/main" val="111492794"/>
      </p:ext>
    </p:extLst>
  </p:cSld>
  <p:clrMapOvr>
    <a:masterClrMapping/>
  </p:clrMapOvr>
  <mc:AlternateContent xmlns:mc="http://schemas.openxmlformats.org/markup-compatibility/2006">
    <mc:Choice xmlns:p14="http://schemas.microsoft.com/office/powerpoint/2010/main" Requires="p14">
      <p:transition spd="slow" p14:dur="2000" advTm="21456"/>
    </mc:Choice>
    <mc:Fallback>
      <p:transition spd="slow" advTm="214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3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4" grpId="0"/>
      <p:bldP spid="44" grpId="1"/>
      <p:bldP spid="45" grpId="0"/>
      <p:bldP spid="4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5474" y="1982347"/>
            <a:ext cx="7269491" cy="707886"/>
          </a:xfrm>
          <a:prstGeom prst="rect">
            <a:avLst/>
          </a:prstGeom>
        </p:spPr>
        <p:txBody>
          <a:bodyPr wrap="none">
            <a:spAutoFit/>
          </a:bodyPr>
          <a:lstStyle/>
          <a:p>
            <a:r>
              <a:rPr lang="en-US" sz="4000" dirty="0" smtClean="0"/>
              <a:t>(s=</a:t>
            </a:r>
            <a:r>
              <a:rPr lang="en-US" sz="3000" dirty="0" smtClean="0">
                <a:solidFill>
                  <a:schemeClr val="accent2">
                    <a:lumMod val="75000"/>
                  </a:schemeClr>
                </a:solidFill>
              </a:rPr>
              <a:t>un </a:t>
            </a:r>
            <a:r>
              <a:rPr lang="en-US" sz="3000" dirty="0">
                <a:solidFill>
                  <a:schemeClr val="accent5">
                    <a:lumMod val="75000"/>
                  </a:schemeClr>
                </a:solidFill>
              </a:rPr>
              <a:t>achieve </a:t>
            </a:r>
            <a:r>
              <a:rPr lang="en-US" sz="3000" dirty="0">
                <a:solidFill>
                  <a:schemeClr val="accent3">
                    <a:lumMod val="75000"/>
                  </a:schemeClr>
                </a:solidFill>
              </a:rPr>
              <a:t>able </a:t>
            </a:r>
            <a:r>
              <a:rPr lang="en-US" sz="3000" dirty="0" err="1" smtClean="0">
                <a:solidFill>
                  <a:schemeClr val="accent4">
                    <a:lumMod val="75000"/>
                  </a:schemeClr>
                </a:solidFill>
              </a:rPr>
              <a:t>ity</a:t>
            </a:r>
            <a:r>
              <a:rPr lang="en-US" sz="3000" dirty="0" smtClean="0"/>
              <a:t>,</a:t>
            </a:r>
            <a:r>
              <a:rPr lang="en-US" sz="3000" dirty="0" smtClean="0">
                <a:solidFill>
                  <a:schemeClr val="accent4">
                    <a:lumMod val="75000"/>
                  </a:schemeClr>
                </a:solidFill>
              </a:rPr>
              <a:t> </a:t>
            </a:r>
            <a:r>
              <a:rPr lang="en-US" sz="4000" dirty="0" smtClean="0"/>
              <a:t>u=</a:t>
            </a:r>
            <a:r>
              <a:rPr lang="en-US" sz="3000" dirty="0" err="1" smtClean="0">
                <a:solidFill>
                  <a:schemeClr val="accent6">
                    <a:lumMod val="75000"/>
                  </a:schemeClr>
                </a:solidFill>
              </a:rPr>
              <a:t>unachieveableity</a:t>
            </a:r>
            <a:r>
              <a:rPr lang="en-US" sz="4000" dirty="0" smtClean="0"/>
              <a:t>)</a:t>
            </a:r>
            <a:r>
              <a:rPr lang="en-US" sz="3000" dirty="0" smtClean="0">
                <a:solidFill>
                  <a:schemeClr val="accent4">
                    <a:lumMod val="75000"/>
                  </a:schemeClr>
                </a:solidFill>
              </a:rPr>
              <a:t> </a:t>
            </a:r>
            <a:endParaRPr lang="en-US" sz="3000" dirty="0">
              <a:solidFill>
                <a:schemeClr val="accent4">
                  <a:lumMod val="75000"/>
                </a:schemeClr>
              </a:solidFill>
            </a:endParaRPr>
          </a:p>
        </p:txBody>
      </p:sp>
      <p:sp>
        <p:nvSpPr>
          <p:cNvPr id="9" name="TextBox 8"/>
          <p:cNvSpPr txBox="1"/>
          <p:nvPr/>
        </p:nvSpPr>
        <p:spPr>
          <a:xfrm>
            <a:off x="4166851" y="956224"/>
            <a:ext cx="5000734" cy="1015663"/>
          </a:xfrm>
          <a:prstGeom prst="rect">
            <a:avLst/>
          </a:prstGeom>
          <a:noFill/>
        </p:spPr>
        <p:txBody>
          <a:bodyPr wrap="square" rtlCol="0">
            <a:spAutoFit/>
          </a:bodyPr>
          <a:lstStyle/>
          <a:p>
            <a:r>
              <a:rPr lang="en-US" sz="3000" i="1" dirty="0" smtClean="0"/>
              <a:t>How good is the segmentation- underlying form pair?</a:t>
            </a:r>
            <a:endParaRPr lang="en-US" sz="3000" i="1" dirty="0"/>
          </a:p>
        </p:txBody>
      </p:sp>
      <p:sp>
        <p:nvSpPr>
          <p:cNvPr id="10" name="Rectangle 9"/>
          <p:cNvSpPr/>
          <p:nvPr/>
        </p:nvSpPr>
        <p:spPr>
          <a:xfrm>
            <a:off x="1148873" y="5072107"/>
            <a:ext cx="6881243" cy="707886"/>
          </a:xfrm>
          <a:prstGeom prst="rect">
            <a:avLst/>
          </a:prstGeom>
        </p:spPr>
        <p:txBody>
          <a:bodyPr wrap="none">
            <a:spAutoFit/>
          </a:bodyPr>
          <a:lstStyle/>
          <a:p>
            <a:r>
              <a:rPr lang="en-US" sz="4000" dirty="0" smtClean="0"/>
              <a:t>(u=</a:t>
            </a:r>
            <a:r>
              <a:rPr lang="en-US" sz="3000" dirty="0" err="1" smtClean="0">
                <a:solidFill>
                  <a:schemeClr val="accent6">
                    <a:lumMod val="75000"/>
                  </a:schemeClr>
                </a:solidFill>
              </a:rPr>
              <a:t>unachieveableity</a:t>
            </a:r>
            <a:r>
              <a:rPr lang="en-US" sz="3000" dirty="0" smtClean="0">
                <a:solidFill>
                  <a:schemeClr val="accent6">
                    <a:lumMod val="75000"/>
                  </a:schemeClr>
                </a:solidFill>
              </a:rPr>
              <a:t>, </a:t>
            </a:r>
            <a:r>
              <a:rPr lang="en-US" sz="4000" dirty="0" smtClean="0"/>
              <a:t>w=</a:t>
            </a:r>
            <a:r>
              <a:rPr lang="en-US" sz="3000" dirty="0" err="1" smtClean="0">
                <a:solidFill>
                  <a:srgbClr val="002060"/>
                </a:solidFill>
              </a:rPr>
              <a:t>unachievability</a:t>
            </a:r>
            <a:r>
              <a:rPr lang="en-US" sz="4000" dirty="0" smtClean="0"/>
              <a:t>)</a:t>
            </a:r>
            <a:r>
              <a:rPr lang="en-US" sz="3000" dirty="0" smtClean="0">
                <a:solidFill>
                  <a:schemeClr val="accent4">
                    <a:lumMod val="75000"/>
                  </a:schemeClr>
                </a:solidFill>
              </a:rPr>
              <a:t> </a:t>
            </a:r>
            <a:endParaRPr lang="en-US" sz="3000" dirty="0">
              <a:solidFill>
                <a:schemeClr val="accent4">
                  <a:lumMod val="75000"/>
                </a:schemeClr>
              </a:solidFill>
            </a:endParaRPr>
          </a:p>
        </p:txBody>
      </p:sp>
      <p:sp>
        <p:nvSpPr>
          <p:cNvPr id="12" name="TextBox 11"/>
          <p:cNvSpPr txBox="1"/>
          <p:nvPr/>
        </p:nvSpPr>
        <p:spPr>
          <a:xfrm>
            <a:off x="4257566" y="4122544"/>
            <a:ext cx="4685049" cy="1015663"/>
          </a:xfrm>
          <a:prstGeom prst="rect">
            <a:avLst/>
          </a:prstGeom>
          <a:noFill/>
        </p:spPr>
        <p:txBody>
          <a:bodyPr wrap="square" rtlCol="0">
            <a:spAutoFit/>
          </a:bodyPr>
          <a:lstStyle/>
          <a:p>
            <a:r>
              <a:rPr lang="en-US" sz="3000" i="1" dirty="0" smtClean="0"/>
              <a:t>How good is the underlying form-word pair?</a:t>
            </a:r>
            <a:endParaRPr lang="en-US" sz="3000" i="1" dirty="0"/>
          </a:p>
        </p:txBody>
      </p:sp>
      <p:pic>
        <p:nvPicPr>
          <p:cNvPr id="21" name="Picture 20"/>
          <p:cNvPicPr>
            <a:picLocks noChangeAspect="1"/>
          </p:cNvPicPr>
          <p:nvPr/>
        </p:nvPicPr>
        <p:blipFill>
          <a:blip r:embed="rId4"/>
          <a:stretch>
            <a:fillRect/>
          </a:stretch>
        </p:blipFill>
        <p:spPr>
          <a:xfrm>
            <a:off x="94686" y="2997541"/>
            <a:ext cx="8945901" cy="629036"/>
          </a:xfrm>
          <a:prstGeom prst="rect">
            <a:avLst/>
          </a:prstGeom>
        </p:spPr>
      </p:pic>
      <p:pic>
        <p:nvPicPr>
          <p:cNvPr id="23" name="Picture 22"/>
          <p:cNvPicPr>
            <a:picLocks noChangeAspect="1"/>
          </p:cNvPicPr>
          <p:nvPr/>
        </p:nvPicPr>
        <p:blipFill>
          <a:blip r:embed="rId5"/>
          <a:stretch>
            <a:fillRect/>
          </a:stretch>
        </p:blipFill>
        <p:spPr>
          <a:xfrm>
            <a:off x="97972" y="3003384"/>
            <a:ext cx="8942615" cy="629955"/>
          </a:xfrm>
          <a:prstGeom prst="rect">
            <a:avLst/>
          </a:prstGeom>
        </p:spPr>
      </p:pic>
      <p:pic>
        <p:nvPicPr>
          <p:cNvPr id="25" name="Picture 24"/>
          <p:cNvPicPr>
            <a:picLocks noChangeAspect="1"/>
          </p:cNvPicPr>
          <p:nvPr/>
        </p:nvPicPr>
        <p:blipFill>
          <a:blip r:embed="rId6"/>
          <a:stretch>
            <a:fillRect/>
          </a:stretch>
        </p:blipFill>
        <p:spPr>
          <a:xfrm>
            <a:off x="94685" y="3003153"/>
            <a:ext cx="8945902" cy="630186"/>
          </a:xfrm>
          <a:prstGeom prst="rect">
            <a:avLst/>
          </a:prstGeom>
        </p:spPr>
      </p:pic>
      <p:pic>
        <p:nvPicPr>
          <p:cNvPr id="26" name="Picture 25"/>
          <p:cNvPicPr>
            <a:picLocks noChangeAspect="1"/>
          </p:cNvPicPr>
          <p:nvPr/>
        </p:nvPicPr>
        <p:blipFill>
          <a:blip r:embed="rId7"/>
          <a:stretch>
            <a:fillRect/>
          </a:stretch>
        </p:blipFill>
        <p:spPr>
          <a:xfrm>
            <a:off x="655474" y="938355"/>
            <a:ext cx="3329958" cy="938646"/>
          </a:xfrm>
          <a:prstGeom prst="rect">
            <a:avLst/>
          </a:prstGeom>
        </p:spPr>
      </p:pic>
      <p:pic>
        <p:nvPicPr>
          <p:cNvPr id="27" name="Picture 26"/>
          <p:cNvPicPr>
            <a:picLocks noChangeAspect="1"/>
          </p:cNvPicPr>
          <p:nvPr/>
        </p:nvPicPr>
        <p:blipFill>
          <a:blip r:embed="rId8"/>
          <a:stretch>
            <a:fillRect/>
          </a:stretch>
        </p:blipFill>
        <p:spPr>
          <a:xfrm>
            <a:off x="542434" y="4194419"/>
            <a:ext cx="3442998" cy="903787"/>
          </a:xfrm>
          <a:prstGeom prst="rect">
            <a:avLst/>
          </a:prstGeom>
        </p:spPr>
      </p:pic>
      <p:pic>
        <p:nvPicPr>
          <p:cNvPr id="28" name="Picture 27"/>
          <p:cNvPicPr>
            <a:picLocks noChangeAspect="1"/>
          </p:cNvPicPr>
          <p:nvPr/>
        </p:nvPicPr>
        <p:blipFill>
          <a:blip r:embed="rId9"/>
          <a:stretch>
            <a:fillRect/>
          </a:stretch>
        </p:blipFill>
        <p:spPr>
          <a:xfrm>
            <a:off x="85530" y="3008325"/>
            <a:ext cx="8955058" cy="630831"/>
          </a:xfrm>
          <a:prstGeom prst="rect">
            <a:avLst/>
          </a:prstGeom>
        </p:spPr>
      </p:pic>
    </p:spTree>
    <p:custDataLst>
      <p:tags r:id="rId1"/>
    </p:custDataLst>
    <p:extLst>
      <p:ext uri="{BB962C8B-B14F-4D97-AF65-F5344CB8AC3E}">
        <p14:creationId xmlns:p14="http://schemas.microsoft.com/office/powerpoint/2010/main" val="200393297"/>
      </p:ext>
    </p:extLst>
  </p:cSld>
  <p:clrMapOvr>
    <a:masterClrMapping/>
  </p:clrMapOvr>
  <mc:AlternateContent xmlns:mc="http://schemas.openxmlformats.org/markup-compatibility/2006">
    <mc:Choice xmlns:p14="http://schemas.microsoft.com/office/powerpoint/2010/main" Requires="p14">
      <p:transition spd="slow" p14:dur="2000" advTm="40325"/>
    </mc:Choice>
    <mc:Fallback>
      <p:transition spd="slow" advTm="403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2"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xit" presetSubtype="0" fill="hold" grpId="3"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7" grpId="3"/>
      <p:bldP spid="9" grpId="0"/>
      <p:bldP spid="9" grpId="1"/>
      <p:bldP spid="9" grpId="2"/>
      <p:bldP spid="10" grpId="0"/>
      <p:bldP spid="10" grpId="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and Learning</a:t>
            </a:r>
          </a:p>
        </p:txBody>
      </p:sp>
      <p:sp>
        <p:nvSpPr>
          <p:cNvPr id="3" name="Content Placeholder 2"/>
          <p:cNvSpPr>
            <a:spLocks noGrp="1"/>
          </p:cNvSpPr>
          <p:nvPr>
            <p:ph idx="1"/>
          </p:nvPr>
        </p:nvSpPr>
        <p:spPr>
          <a:xfrm>
            <a:off x="457200" y="1600200"/>
            <a:ext cx="4494326" cy="4525963"/>
          </a:xfrm>
        </p:spPr>
        <p:txBody>
          <a:bodyPr/>
          <a:lstStyle/>
          <a:p>
            <a:r>
              <a:rPr lang="en-US" dirty="0" smtClean="0"/>
              <a:t>Inference is intractable! </a:t>
            </a:r>
          </a:p>
          <a:p>
            <a:r>
              <a:rPr lang="en-US" dirty="0" smtClean="0"/>
              <a:t>Approximate inference with importance sampling</a:t>
            </a:r>
          </a:p>
          <a:p>
            <a:r>
              <a:rPr lang="en-US" dirty="0" smtClean="0"/>
              <a:t>Decoding also with importance sampling</a:t>
            </a:r>
          </a:p>
          <a:p>
            <a:r>
              <a:rPr lang="en-US" dirty="0" smtClean="0"/>
              <a:t>Learning </a:t>
            </a:r>
            <a:r>
              <a:rPr lang="en-US" dirty="0" err="1" smtClean="0"/>
              <a:t>AdaGrad</a:t>
            </a:r>
            <a:r>
              <a:rPr lang="en-US" dirty="0" smtClean="0"/>
              <a:t> (</a:t>
            </a:r>
            <a:r>
              <a:rPr lang="en-US" dirty="0" err="1" smtClean="0"/>
              <a:t>Duchi</a:t>
            </a:r>
            <a:r>
              <a:rPr lang="en-US" dirty="0" smtClean="0"/>
              <a:t> et al. 2011)</a:t>
            </a:r>
            <a:endParaRPr lang="en-US" dirty="0" smtClean="0"/>
          </a:p>
        </p:txBody>
      </p:sp>
      <p:pic>
        <p:nvPicPr>
          <p:cNvPr id="4" name="Picture 3"/>
          <p:cNvPicPr>
            <a:picLocks noChangeAspect="1"/>
          </p:cNvPicPr>
          <p:nvPr/>
        </p:nvPicPr>
        <p:blipFill>
          <a:blip r:embed="rId4"/>
          <a:stretch>
            <a:fillRect/>
          </a:stretch>
        </p:blipFill>
        <p:spPr>
          <a:xfrm>
            <a:off x="4951526" y="1714097"/>
            <a:ext cx="4192474" cy="4298167"/>
          </a:xfrm>
          <a:prstGeom prst="rect">
            <a:avLst/>
          </a:prstGeom>
        </p:spPr>
      </p:pic>
    </p:spTree>
    <p:custDataLst>
      <p:tags r:id="rId1"/>
    </p:custDataLst>
    <p:extLst>
      <p:ext uri="{BB962C8B-B14F-4D97-AF65-F5344CB8AC3E}">
        <p14:creationId xmlns:p14="http://schemas.microsoft.com/office/powerpoint/2010/main" val="909146690"/>
      </p:ext>
    </p:extLst>
  </p:cSld>
  <p:clrMapOvr>
    <a:masterClrMapping/>
  </p:clrMapOvr>
  <mc:AlternateContent xmlns:mc="http://schemas.openxmlformats.org/markup-compatibility/2006">
    <mc:Choice xmlns:p14="http://schemas.microsoft.com/office/powerpoint/2010/main" Requires="p14">
      <p:transition spd="slow" p14:dur="2000" advTm="32437"/>
    </mc:Choice>
    <mc:Fallback>
      <p:transition spd="slow" advTm="32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Baselines</a:t>
            </a:r>
            <a:endParaRPr lang="en-US" dirty="0"/>
          </a:p>
        </p:txBody>
      </p:sp>
      <p:sp>
        <p:nvSpPr>
          <p:cNvPr id="3" name="Content Placeholder 2"/>
          <p:cNvSpPr>
            <a:spLocks noGrp="1"/>
          </p:cNvSpPr>
          <p:nvPr>
            <p:ph idx="1"/>
          </p:nvPr>
        </p:nvSpPr>
        <p:spPr/>
        <p:txBody>
          <a:bodyPr>
            <a:normAutofit lnSpcReduction="10000"/>
          </a:bodyPr>
          <a:lstStyle/>
          <a:p>
            <a:r>
              <a:rPr lang="en-US" dirty="0" smtClean="0"/>
              <a:t>Pipeline</a:t>
            </a:r>
          </a:p>
          <a:p>
            <a:pPr lvl="1"/>
            <a:r>
              <a:rPr lang="en-US" dirty="0" smtClean="0"/>
              <a:t>Same model, but trained sequentially</a:t>
            </a:r>
          </a:p>
          <a:p>
            <a:pPr lvl="1"/>
            <a:r>
              <a:rPr lang="en-US" dirty="0" smtClean="0"/>
              <a:t>Does joint modeling help?</a:t>
            </a:r>
          </a:p>
          <a:p>
            <a:r>
              <a:rPr lang="en-US" dirty="0" smtClean="0"/>
              <a:t>semi-Markov CRF</a:t>
            </a:r>
          </a:p>
          <a:p>
            <a:pPr lvl="1"/>
            <a:r>
              <a:rPr lang="en-US" dirty="0" smtClean="0"/>
              <a:t>Segmentation model </a:t>
            </a:r>
            <a:r>
              <a:rPr lang="en-US" b="1" dirty="0" smtClean="0"/>
              <a:t>without</a:t>
            </a:r>
            <a:r>
              <a:rPr lang="en-US" dirty="0" smtClean="0"/>
              <a:t> </a:t>
            </a:r>
            <a:r>
              <a:rPr lang="en-US" b="1" dirty="0" smtClean="0"/>
              <a:t>orthography </a:t>
            </a:r>
          </a:p>
          <a:p>
            <a:pPr lvl="1"/>
            <a:r>
              <a:rPr lang="en-US" dirty="0" smtClean="0"/>
              <a:t>How different are canonical segmentations from surface segmentations (</a:t>
            </a:r>
            <a:r>
              <a:rPr lang="en-US" dirty="0" err="1" smtClean="0"/>
              <a:t>Cotterell</a:t>
            </a:r>
            <a:r>
              <a:rPr lang="en-US" dirty="0" smtClean="0"/>
              <a:t> et al. 2015)?</a:t>
            </a:r>
          </a:p>
          <a:p>
            <a:r>
              <a:rPr lang="en-US" dirty="0" smtClean="0"/>
              <a:t>Weighted Finite-state Machine</a:t>
            </a:r>
          </a:p>
          <a:p>
            <a:pPr lvl="1"/>
            <a:r>
              <a:rPr lang="en-US" dirty="0" smtClean="0"/>
              <a:t>Do  segment level features matter?</a:t>
            </a:r>
          </a:p>
        </p:txBody>
      </p:sp>
    </p:spTree>
    <p:custDataLst>
      <p:tags r:id="rId1"/>
    </p:custDataLst>
    <p:extLst>
      <p:ext uri="{BB962C8B-B14F-4D97-AF65-F5344CB8AC3E}">
        <p14:creationId xmlns:p14="http://schemas.microsoft.com/office/powerpoint/2010/main" val="944274651"/>
      </p:ext>
    </p:extLst>
  </p:cSld>
  <p:clrMapOvr>
    <a:masterClrMapping/>
  </p:clrMapOvr>
  <mc:AlternateContent xmlns:mc="http://schemas.openxmlformats.org/markup-compatibility/2006">
    <mc:Choice xmlns:p14="http://schemas.microsoft.com/office/powerpoint/2010/main" Requires="p14">
      <p:transition spd="slow" p14:dur="2000" advTm="39533"/>
    </mc:Choice>
    <mc:Fallback>
      <p:transition spd="slow" advTm="39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 (Error Rate)</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4"/>
          <a:stretch>
            <a:fillRect/>
          </a:stretch>
        </p:blipFill>
        <p:spPr>
          <a:xfrm>
            <a:off x="849085" y="1779892"/>
            <a:ext cx="7445829" cy="4166578"/>
          </a:xfrm>
          <a:prstGeom prst="rect">
            <a:avLst/>
          </a:prstGeom>
        </p:spPr>
      </p:pic>
      <p:sp>
        <p:nvSpPr>
          <p:cNvPr id="5" name="Rectangle 4"/>
          <p:cNvSpPr/>
          <p:nvPr/>
        </p:nvSpPr>
        <p:spPr>
          <a:xfrm>
            <a:off x="153744" y="3565846"/>
            <a:ext cx="8703128" cy="27952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01427" y="3993810"/>
            <a:ext cx="8455445" cy="661720"/>
          </a:xfrm>
          <a:prstGeom prst="rect">
            <a:avLst/>
          </a:prstGeom>
          <a:noFill/>
        </p:spPr>
        <p:txBody>
          <a:bodyPr wrap="square" rtlCol="0">
            <a:spAutoFit/>
          </a:bodyPr>
          <a:lstStyle/>
          <a:p>
            <a:r>
              <a:rPr lang="en-US" sz="3700" dirty="0" smtClean="0"/>
              <a:t>Languages: </a:t>
            </a:r>
            <a:r>
              <a:rPr lang="en-US" sz="3700" b="1" dirty="0" smtClean="0"/>
              <a:t>English</a:t>
            </a:r>
            <a:endParaRPr lang="en-US" sz="3700" b="1" dirty="0"/>
          </a:p>
        </p:txBody>
      </p:sp>
      <p:sp>
        <p:nvSpPr>
          <p:cNvPr id="12" name="TextBox 11"/>
          <p:cNvSpPr txBox="1"/>
          <p:nvPr/>
        </p:nvSpPr>
        <p:spPr>
          <a:xfrm>
            <a:off x="4278085" y="3993810"/>
            <a:ext cx="1894114" cy="661720"/>
          </a:xfrm>
          <a:prstGeom prst="rect">
            <a:avLst/>
          </a:prstGeom>
          <a:noFill/>
        </p:spPr>
        <p:txBody>
          <a:bodyPr wrap="square" rtlCol="0">
            <a:spAutoFit/>
          </a:bodyPr>
          <a:lstStyle/>
          <a:p>
            <a:r>
              <a:rPr lang="en-US" sz="3700" b="1" dirty="0"/>
              <a:t>German</a:t>
            </a:r>
            <a:endParaRPr lang="en-US" sz="3700" dirty="0"/>
          </a:p>
        </p:txBody>
      </p:sp>
      <p:sp>
        <p:nvSpPr>
          <p:cNvPr id="13" name="TextBox 12"/>
          <p:cNvSpPr txBox="1"/>
          <p:nvPr/>
        </p:nvSpPr>
        <p:spPr>
          <a:xfrm>
            <a:off x="6077121" y="3977481"/>
            <a:ext cx="2364750" cy="661720"/>
          </a:xfrm>
          <a:prstGeom prst="rect">
            <a:avLst/>
          </a:prstGeom>
          <a:noFill/>
        </p:spPr>
        <p:txBody>
          <a:bodyPr wrap="none" rtlCol="0">
            <a:spAutoFit/>
          </a:bodyPr>
          <a:lstStyle/>
          <a:p>
            <a:r>
              <a:rPr lang="en-US" sz="3700" b="1" dirty="0" smtClean="0"/>
              <a:t>Indonesian</a:t>
            </a:r>
            <a:endParaRPr lang="en-US" sz="3700" dirty="0"/>
          </a:p>
        </p:txBody>
      </p:sp>
      <p:sp>
        <p:nvSpPr>
          <p:cNvPr id="23" name="TextBox 22"/>
          <p:cNvSpPr txBox="1"/>
          <p:nvPr/>
        </p:nvSpPr>
        <p:spPr>
          <a:xfrm>
            <a:off x="401427" y="4671138"/>
            <a:ext cx="3807453" cy="661720"/>
          </a:xfrm>
          <a:prstGeom prst="rect">
            <a:avLst/>
          </a:prstGeom>
          <a:noFill/>
        </p:spPr>
        <p:txBody>
          <a:bodyPr wrap="none" rtlCol="0">
            <a:spAutoFit/>
          </a:bodyPr>
          <a:lstStyle/>
          <a:p>
            <a:r>
              <a:rPr lang="en-US" sz="3700" dirty="0" smtClean="0"/>
              <a:t>Baselines: </a:t>
            </a:r>
            <a:r>
              <a:rPr lang="en-US" sz="3700" b="1" dirty="0" smtClean="0"/>
              <a:t>Pipeline</a:t>
            </a:r>
            <a:endParaRPr lang="en-US" sz="3700" b="1" dirty="0"/>
          </a:p>
        </p:txBody>
      </p:sp>
      <p:sp>
        <p:nvSpPr>
          <p:cNvPr id="24" name="TextBox 23"/>
          <p:cNvSpPr txBox="1"/>
          <p:nvPr/>
        </p:nvSpPr>
        <p:spPr>
          <a:xfrm>
            <a:off x="4278085" y="4671138"/>
            <a:ext cx="1894114" cy="661720"/>
          </a:xfrm>
          <a:prstGeom prst="rect">
            <a:avLst/>
          </a:prstGeom>
          <a:noFill/>
        </p:spPr>
        <p:txBody>
          <a:bodyPr wrap="square" rtlCol="0">
            <a:spAutoFit/>
          </a:bodyPr>
          <a:lstStyle/>
          <a:p>
            <a:r>
              <a:rPr lang="en-US" sz="3700" b="1" dirty="0" err="1"/>
              <a:t>S</a:t>
            </a:r>
            <a:r>
              <a:rPr lang="en-US" sz="3700" b="1" dirty="0" err="1" smtClean="0"/>
              <a:t>emiCRF</a:t>
            </a:r>
            <a:endParaRPr lang="en-US" sz="3700" dirty="0"/>
          </a:p>
        </p:txBody>
      </p:sp>
      <p:sp>
        <p:nvSpPr>
          <p:cNvPr id="25" name="TextBox 24"/>
          <p:cNvSpPr txBox="1"/>
          <p:nvPr/>
        </p:nvSpPr>
        <p:spPr>
          <a:xfrm>
            <a:off x="6223205" y="4691871"/>
            <a:ext cx="1894114" cy="661720"/>
          </a:xfrm>
          <a:prstGeom prst="rect">
            <a:avLst/>
          </a:prstGeom>
          <a:noFill/>
        </p:spPr>
        <p:txBody>
          <a:bodyPr wrap="square" rtlCol="0">
            <a:spAutoFit/>
          </a:bodyPr>
          <a:lstStyle/>
          <a:p>
            <a:r>
              <a:rPr lang="en-US" sz="3700" b="1" dirty="0" smtClean="0"/>
              <a:t>WFST</a:t>
            </a:r>
            <a:endParaRPr lang="en-US" sz="3700" dirty="0"/>
          </a:p>
        </p:txBody>
      </p:sp>
      <p:sp>
        <p:nvSpPr>
          <p:cNvPr id="6" name="Rectangle 5"/>
          <p:cNvSpPr/>
          <p:nvPr/>
        </p:nvSpPr>
        <p:spPr>
          <a:xfrm>
            <a:off x="833300" y="2509911"/>
            <a:ext cx="641512" cy="8517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53892611"/>
      </p:ext>
    </p:extLst>
  </p:cSld>
  <p:clrMapOvr>
    <a:masterClrMapping/>
  </p:clrMapOvr>
  <mc:AlternateContent xmlns:mc="http://schemas.openxmlformats.org/markup-compatibility/2006">
    <mc:Choice xmlns:p14="http://schemas.microsoft.com/office/powerpoint/2010/main" Requires="p14">
      <p:transition spd="slow" p14:dur="2000" advTm="36279"/>
    </mc:Choice>
    <mc:Fallback>
      <p:transition spd="slow" advTm="362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(Edit Distance)</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3"/>
          <a:stretch>
            <a:fillRect/>
          </a:stretch>
        </p:blipFill>
        <p:spPr>
          <a:xfrm>
            <a:off x="849085" y="1779892"/>
            <a:ext cx="7445829" cy="4166578"/>
          </a:xfrm>
          <a:prstGeom prst="rect">
            <a:avLst/>
          </a:prstGeom>
        </p:spPr>
      </p:pic>
      <p:sp>
        <p:nvSpPr>
          <p:cNvPr id="5" name="Rectangle 4"/>
          <p:cNvSpPr/>
          <p:nvPr/>
        </p:nvSpPr>
        <p:spPr>
          <a:xfrm>
            <a:off x="153744" y="4693700"/>
            <a:ext cx="8703128" cy="16257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33300" y="2509911"/>
            <a:ext cx="641512" cy="8517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936512" y="3541372"/>
            <a:ext cx="641512" cy="10113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53744" y="2253343"/>
            <a:ext cx="8703128" cy="1147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2165663"/>
      </p:ext>
    </p:extLst>
  </p:cSld>
  <p:clrMapOvr>
    <a:masterClrMapping/>
  </p:clrMapOvr>
  <mc:AlternateContent xmlns:mc="http://schemas.openxmlformats.org/markup-compatibility/2006">
    <mc:Choice xmlns:p14="http://schemas.microsoft.com/office/powerpoint/2010/main" Requires="p14">
      <p:transition spd="slow" p14:dur="2000" advTm="22527"/>
    </mc:Choice>
    <mc:Fallback>
      <p:transition spd="slow" advTm="2252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dirty="0" smtClean="0"/>
              <a:t>Results (Morpheme F1)</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3"/>
          <a:stretch>
            <a:fillRect/>
          </a:stretch>
        </p:blipFill>
        <p:spPr>
          <a:xfrm>
            <a:off x="849085" y="1779892"/>
            <a:ext cx="7445829" cy="4166578"/>
          </a:xfrm>
          <a:prstGeom prst="rect">
            <a:avLst/>
          </a:prstGeom>
        </p:spPr>
      </p:pic>
      <p:sp>
        <p:nvSpPr>
          <p:cNvPr id="6" name="Rectangle 5"/>
          <p:cNvSpPr/>
          <p:nvPr/>
        </p:nvSpPr>
        <p:spPr>
          <a:xfrm>
            <a:off x="833300" y="2509911"/>
            <a:ext cx="641512" cy="8517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20435" y="2253344"/>
            <a:ext cx="8703128" cy="23839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5329032"/>
      </p:ext>
    </p:extLst>
  </p:cSld>
  <p:clrMapOvr>
    <a:masterClrMapping/>
  </p:clrMapOvr>
  <mc:AlternateContent xmlns:mc="http://schemas.openxmlformats.org/markup-compatibility/2006">
    <mc:Choice xmlns:p14="http://schemas.microsoft.com/office/powerpoint/2010/main" Requires="p14">
      <p:transition spd="slow" p14:dur="2000" advTm="10532"/>
    </mc:Choice>
    <mc:Fallback>
      <p:transition spd="slow" advTm="1053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2478995"/>
            <a:ext cx="10123713" cy="1143000"/>
          </a:xfrm>
        </p:spPr>
        <p:txBody>
          <a:bodyPr>
            <a:noAutofit/>
          </a:bodyPr>
          <a:lstStyle/>
          <a:p>
            <a:r>
              <a:rPr lang="en-US" sz="6500" dirty="0" smtClean="0"/>
              <a:t>Fin</a:t>
            </a:r>
            <a:r>
              <a:rPr lang="en-US" sz="6500" dirty="0"/>
              <a:t>.</a:t>
            </a:r>
            <a:r>
              <a:rPr lang="en-US" sz="6500" dirty="0" smtClean="0"/>
              <a:t/>
            </a:r>
            <a:br>
              <a:rPr lang="en-US" sz="6500" dirty="0" smtClean="0"/>
            </a:br>
            <a:r>
              <a:rPr lang="en-US" sz="6500" dirty="0"/>
              <a:t/>
            </a:r>
            <a:br>
              <a:rPr lang="en-US" sz="6500" dirty="0"/>
            </a:br>
            <a:r>
              <a:rPr lang="en-US" sz="6500" dirty="0" smtClean="0"/>
              <a:t>Thank You!</a:t>
            </a:r>
            <a:endParaRPr lang="en-US" sz="6500" dirty="0"/>
          </a:p>
        </p:txBody>
      </p:sp>
    </p:spTree>
    <p:extLst>
      <p:ext uri="{BB962C8B-B14F-4D97-AF65-F5344CB8AC3E}">
        <p14:creationId xmlns:p14="http://schemas.microsoft.com/office/powerpoint/2010/main" val="746958798"/>
      </p:ext>
    </p:extLst>
  </p:cSld>
  <p:clrMapOvr>
    <a:masterClrMapping/>
  </p:clrMapOvr>
  <mc:AlternateContent xmlns:mc="http://schemas.openxmlformats.org/markup-compatibility/2006">
    <mc:Choice xmlns:p14="http://schemas.microsoft.com/office/powerpoint/2010/main" Requires="p14">
      <p:transition spd="slow" p14:dur="2000" advTm="907"/>
    </mc:Choice>
    <mc:Fallback>
      <p:transition spd="slow" advTm="907"/>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126671" y="3641271"/>
            <a:ext cx="2736713" cy="1016135"/>
            <a:chOff x="1126671" y="2008414"/>
            <a:chExt cx="2736713" cy="1016135"/>
          </a:xfrm>
        </p:grpSpPr>
        <p:sp>
          <p:nvSpPr>
            <p:cNvPr id="27" name="Rectangle 26"/>
            <p:cNvSpPr/>
            <p:nvPr/>
          </p:nvSpPr>
          <p:spPr>
            <a:xfrm>
              <a:off x="1126671" y="2547495"/>
              <a:ext cx="2736713" cy="477054"/>
            </a:xfrm>
            <a:prstGeom prst="rect">
              <a:avLst/>
            </a:prstGeom>
          </p:spPr>
          <p:txBody>
            <a:bodyPr wrap="square">
              <a:spAutoFit/>
            </a:bodyPr>
            <a:lstStyle/>
            <a:p>
              <a:r>
                <a:rPr lang="en-US" sz="2500" dirty="0" smtClean="0">
                  <a:solidFill>
                    <a:schemeClr val="accent2">
                      <a:lumMod val="75000"/>
                    </a:schemeClr>
                  </a:solidFill>
                </a:rPr>
                <a:t>un </a:t>
              </a:r>
              <a:r>
                <a:rPr lang="en-US" sz="2500" dirty="0" smtClean="0">
                  <a:solidFill>
                    <a:schemeClr val="accent5">
                      <a:lumMod val="75000"/>
                    </a:schemeClr>
                  </a:solidFill>
                </a:rPr>
                <a:t>achieve </a:t>
              </a:r>
              <a:r>
                <a:rPr lang="en-US" sz="2500" dirty="0" smtClean="0">
                  <a:solidFill>
                    <a:schemeClr val="accent3">
                      <a:lumMod val="75000"/>
                    </a:schemeClr>
                  </a:solidFill>
                </a:rPr>
                <a:t>able </a:t>
              </a:r>
              <a:r>
                <a:rPr lang="en-US" sz="2500" dirty="0" err="1" smtClean="0">
                  <a:solidFill>
                    <a:schemeClr val="accent4">
                      <a:lumMod val="75000"/>
                    </a:schemeClr>
                  </a:solidFill>
                </a:rPr>
                <a:t>ity</a:t>
              </a:r>
              <a:r>
                <a:rPr lang="en-US" sz="2500" dirty="0" smtClean="0">
                  <a:solidFill>
                    <a:schemeClr val="accent4">
                      <a:lumMod val="75000"/>
                    </a:schemeClr>
                  </a:solidFill>
                </a:rPr>
                <a:t> </a:t>
              </a:r>
              <a:endParaRPr lang="en-US" sz="2500" dirty="0">
                <a:solidFill>
                  <a:schemeClr val="accent4">
                    <a:lumMod val="75000"/>
                  </a:schemeClr>
                </a:solidFill>
              </a:endParaRPr>
            </a:p>
          </p:txBody>
        </p:sp>
        <p:cxnSp>
          <p:nvCxnSpPr>
            <p:cNvPr id="28" name="Straight Connector 27"/>
            <p:cNvCxnSpPr/>
            <p:nvPr/>
          </p:nvCxnSpPr>
          <p:spPr>
            <a:xfrm flipH="1">
              <a:off x="2220686" y="2008414"/>
              <a:ext cx="734787" cy="672880"/>
            </a:xfrm>
            <a:prstGeom prst="line">
              <a:avLst/>
            </a:prstGeom>
            <a:ln w="635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3863383" y="3556990"/>
            <a:ext cx="2439446" cy="1100178"/>
            <a:chOff x="3863383" y="1924133"/>
            <a:chExt cx="2439446" cy="1100178"/>
          </a:xfrm>
        </p:grpSpPr>
        <p:sp>
          <p:nvSpPr>
            <p:cNvPr id="47" name="TextBox 46"/>
            <p:cNvSpPr txBox="1"/>
            <p:nvPr/>
          </p:nvSpPr>
          <p:spPr>
            <a:xfrm>
              <a:off x="3863383" y="2547257"/>
              <a:ext cx="2439446" cy="477054"/>
            </a:xfrm>
            <a:prstGeom prst="rect">
              <a:avLst/>
            </a:prstGeom>
            <a:noFill/>
          </p:spPr>
          <p:txBody>
            <a:bodyPr wrap="square" rtlCol="0">
              <a:spAutoFit/>
            </a:bodyPr>
            <a:lstStyle/>
            <a:p>
              <a:r>
                <a:rPr lang="en-US" sz="2500" dirty="0" err="1" smtClean="0">
                  <a:solidFill>
                    <a:schemeClr val="accent6">
                      <a:lumMod val="75000"/>
                    </a:schemeClr>
                  </a:solidFill>
                </a:rPr>
                <a:t>unachieveableity</a:t>
              </a:r>
              <a:r>
                <a:rPr lang="en-US" sz="2500" dirty="0" smtClean="0">
                  <a:solidFill>
                    <a:schemeClr val="accent6">
                      <a:lumMod val="75000"/>
                    </a:schemeClr>
                  </a:solidFill>
                </a:rPr>
                <a:t> </a:t>
              </a:r>
              <a:endParaRPr lang="en-US" sz="2500" dirty="0">
                <a:solidFill>
                  <a:schemeClr val="accent6">
                    <a:lumMod val="75000"/>
                  </a:schemeClr>
                </a:solidFill>
              </a:endParaRPr>
            </a:p>
          </p:txBody>
        </p:sp>
        <p:cxnSp>
          <p:nvCxnSpPr>
            <p:cNvPr id="48" name="Straight Connector 47"/>
            <p:cNvCxnSpPr/>
            <p:nvPr/>
          </p:nvCxnSpPr>
          <p:spPr>
            <a:xfrm>
              <a:off x="4651128" y="1924133"/>
              <a:ext cx="306271" cy="725646"/>
            </a:xfrm>
            <a:prstGeom prst="line">
              <a:avLst/>
            </a:prstGeom>
            <a:ln w="635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6284819" y="3557410"/>
            <a:ext cx="2439446" cy="1100178"/>
            <a:chOff x="3863383" y="1924133"/>
            <a:chExt cx="2439446" cy="1100178"/>
          </a:xfrm>
        </p:grpSpPr>
        <p:sp>
          <p:nvSpPr>
            <p:cNvPr id="54" name="TextBox 53"/>
            <p:cNvSpPr txBox="1"/>
            <p:nvPr/>
          </p:nvSpPr>
          <p:spPr>
            <a:xfrm>
              <a:off x="3863383" y="2547257"/>
              <a:ext cx="2439446" cy="477054"/>
            </a:xfrm>
            <a:prstGeom prst="rect">
              <a:avLst/>
            </a:prstGeom>
            <a:noFill/>
          </p:spPr>
          <p:txBody>
            <a:bodyPr wrap="square" rtlCol="0">
              <a:spAutoFit/>
            </a:bodyPr>
            <a:lstStyle/>
            <a:p>
              <a:r>
                <a:rPr lang="en-US" sz="2500" dirty="0" err="1" smtClean="0">
                  <a:solidFill>
                    <a:srgbClr val="002060"/>
                  </a:solidFill>
                </a:rPr>
                <a:t>unachievability</a:t>
              </a:r>
              <a:r>
                <a:rPr lang="en-US" sz="2500" dirty="0" smtClean="0">
                  <a:solidFill>
                    <a:srgbClr val="002060"/>
                  </a:solidFill>
                </a:rPr>
                <a:t> </a:t>
              </a:r>
              <a:endParaRPr lang="en-US" sz="2500" dirty="0">
                <a:solidFill>
                  <a:srgbClr val="002060"/>
                </a:solidFill>
              </a:endParaRPr>
            </a:p>
          </p:txBody>
        </p:sp>
        <p:cxnSp>
          <p:nvCxnSpPr>
            <p:cNvPr id="55" name="Straight Connector 54"/>
            <p:cNvCxnSpPr/>
            <p:nvPr/>
          </p:nvCxnSpPr>
          <p:spPr>
            <a:xfrm>
              <a:off x="4651128" y="1924133"/>
              <a:ext cx="306271" cy="725646"/>
            </a:xfrm>
            <a:prstGeom prst="line">
              <a:avLst/>
            </a:prstGeom>
            <a:ln w="635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pic>
        <p:nvPicPr>
          <p:cNvPr id="59" name="Picture 58"/>
          <p:cNvPicPr>
            <a:picLocks noChangeAspect="1"/>
          </p:cNvPicPr>
          <p:nvPr/>
        </p:nvPicPr>
        <p:blipFill>
          <a:blip r:embed="rId3"/>
          <a:stretch>
            <a:fillRect/>
          </a:stretch>
        </p:blipFill>
        <p:spPr>
          <a:xfrm>
            <a:off x="722612" y="1936773"/>
            <a:ext cx="7686604" cy="1846782"/>
          </a:xfrm>
          <a:prstGeom prst="rect">
            <a:avLst/>
          </a:prstGeom>
        </p:spPr>
      </p:pic>
      <p:pic>
        <p:nvPicPr>
          <p:cNvPr id="60" name="Picture 59"/>
          <p:cNvPicPr>
            <a:picLocks noChangeAspect="1"/>
          </p:cNvPicPr>
          <p:nvPr/>
        </p:nvPicPr>
        <p:blipFill>
          <a:blip r:embed="rId4"/>
          <a:stretch>
            <a:fillRect/>
          </a:stretch>
        </p:blipFill>
        <p:spPr>
          <a:xfrm>
            <a:off x="2498271" y="2530928"/>
            <a:ext cx="669472" cy="809665"/>
          </a:xfrm>
          <a:prstGeom prst="rect">
            <a:avLst/>
          </a:prstGeom>
        </p:spPr>
      </p:pic>
      <p:pic>
        <p:nvPicPr>
          <p:cNvPr id="61" name="Picture 60"/>
          <p:cNvPicPr>
            <a:picLocks noChangeAspect="1"/>
          </p:cNvPicPr>
          <p:nvPr/>
        </p:nvPicPr>
        <p:blipFill>
          <a:blip r:embed="rId5"/>
          <a:stretch>
            <a:fillRect/>
          </a:stretch>
        </p:blipFill>
        <p:spPr>
          <a:xfrm>
            <a:off x="2538162" y="2522122"/>
            <a:ext cx="664928" cy="842079"/>
          </a:xfrm>
          <a:prstGeom prst="rect">
            <a:avLst/>
          </a:prstGeom>
        </p:spPr>
      </p:pic>
      <p:pic>
        <p:nvPicPr>
          <p:cNvPr id="62" name="Picture 61"/>
          <p:cNvPicPr>
            <a:picLocks noChangeAspect="1"/>
          </p:cNvPicPr>
          <p:nvPr/>
        </p:nvPicPr>
        <p:blipFill>
          <a:blip r:embed="rId6"/>
          <a:stretch>
            <a:fillRect/>
          </a:stretch>
        </p:blipFill>
        <p:spPr>
          <a:xfrm>
            <a:off x="2560388" y="2551059"/>
            <a:ext cx="682237" cy="773202"/>
          </a:xfrm>
          <a:prstGeom prst="rect">
            <a:avLst/>
          </a:prstGeom>
        </p:spPr>
      </p:pic>
    </p:spTree>
    <p:extLst>
      <p:ext uri="{BB962C8B-B14F-4D97-AF65-F5344CB8AC3E}">
        <p14:creationId xmlns:p14="http://schemas.microsoft.com/office/powerpoint/2010/main" val="868961157"/>
      </p:ext>
    </p:extLst>
  </p:cSld>
  <p:clrMapOvr>
    <a:masterClrMapping/>
  </p:clrMapOvr>
  <mc:AlternateContent xmlns:mc="http://schemas.openxmlformats.org/markup-compatibility/2006">
    <mc:Choice xmlns:p14="http://schemas.microsoft.com/office/powerpoint/2010/main" Requires="p14">
      <p:transition spd="slow" p14:dur="2000" advTm="695"/>
    </mc:Choice>
    <mc:Fallback>
      <p:transition spd="slow" advTm="69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29" y="2478995"/>
            <a:ext cx="8703128" cy="1143000"/>
          </a:xfrm>
        </p:spPr>
        <p:txBody>
          <a:bodyPr>
            <a:noAutofit/>
          </a:bodyPr>
          <a:lstStyle/>
          <a:p>
            <a:r>
              <a:rPr lang="en-US" sz="6500" dirty="0" smtClean="0"/>
              <a:t>Surface Morphological Segmentation</a:t>
            </a:r>
            <a:endParaRPr lang="en-US" sz="6500" dirty="0"/>
          </a:p>
        </p:txBody>
      </p:sp>
    </p:spTree>
    <p:extLst>
      <p:ext uri="{BB962C8B-B14F-4D97-AF65-F5344CB8AC3E}">
        <p14:creationId xmlns:p14="http://schemas.microsoft.com/office/powerpoint/2010/main" val="307453498"/>
      </p:ext>
    </p:extLst>
  </p:cSld>
  <p:clrMapOvr>
    <a:masterClrMapping/>
  </p:clrMapOvr>
  <mc:AlternateContent xmlns:mc="http://schemas.openxmlformats.org/markup-compatibility/2006">
    <mc:Choice xmlns:p14="http://schemas.microsoft.com/office/powerpoint/2010/main" Requires="p14">
      <p:transition spd="slow" p14:dur="2000" advTm="9780"/>
    </mc:Choice>
    <mc:Fallback>
      <p:transition spd="slow" advTm="978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384" y="523612"/>
            <a:ext cx="6829063" cy="1323439"/>
          </a:xfrm>
          <a:prstGeom prst="rect">
            <a:avLst/>
          </a:prstGeom>
          <a:noFill/>
        </p:spPr>
        <p:txBody>
          <a:bodyPr wrap="square" rtlCol="0">
            <a:spAutoFit/>
          </a:bodyPr>
          <a:lstStyle/>
          <a:p>
            <a:r>
              <a:rPr lang="en-US" sz="8000" dirty="0" err="1" smtClean="0">
                <a:solidFill>
                  <a:srgbClr val="002060"/>
                </a:solidFill>
              </a:rPr>
              <a:t>unachievability</a:t>
            </a:r>
            <a:r>
              <a:rPr lang="en-US" sz="8000" dirty="0" smtClean="0">
                <a:solidFill>
                  <a:srgbClr val="002060"/>
                </a:solidFill>
              </a:rPr>
              <a:t> </a:t>
            </a:r>
            <a:endParaRPr lang="en-US" sz="8000" dirty="0">
              <a:solidFill>
                <a:srgbClr val="002060"/>
              </a:solidFill>
            </a:endParaRPr>
          </a:p>
        </p:txBody>
      </p:sp>
      <p:sp>
        <p:nvSpPr>
          <p:cNvPr id="5" name="TextBox 4"/>
          <p:cNvSpPr txBox="1"/>
          <p:nvPr/>
        </p:nvSpPr>
        <p:spPr>
          <a:xfrm>
            <a:off x="1196235" y="3893686"/>
            <a:ext cx="7501809"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 </a:t>
            </a:r>
            <a:r>
              <a:rPr lang="en-US" sz="8000" dirty="0" err="1" smtClean="0">
                <a:solidFill>
                  <a:schemeClr val="accent5">
                    <a:lumMod val="75000"/>
                  </a:schemeClr>
                </a:solidFill>
              </a:rPr>
              <a:t>achiev</a:t>
            </a:r>
            <a:r>
              <a:rPr lang="en-US" sz="8000" dirty="0" smtClean="0">
                <a:solidFill>
                  <a:schemeClr val="accent5">
                    <a:lumMod val="75000"/>
                  </a:schemeClr>
                </a:solidFill>
              </a:rPr>
              <a:t> </a:t>
            </a:r>
            <a:r>
              <a:rPr lang="en-US" sz="8000" dirty="0" err="1" smtClean="0">
                <a:solidFill>
                  <a:schemeClr val="accent3">
                    <a:lumMod val="75000"/>
                  </a:schemeClr>
                </a:solidFill>
              </a:rPr>
              <a:t>abil</a:t>
            </a:r>
            <a:r>
              <a:rPr lang="en-US" sz="8000" dirty="0" smtClean="0">
                <a:solidFill>
                  <a:schemeClr val="accent3">
                    <a:lumMod val="75000"/>
                  </a:schemeClr>
                </a:solidFill>
              </a:rPr>
              <a:t> </a:t>
            </a:r>
            <a:r>
              <a:rPr lang="en-US" sz="8000" dirty="0" err="1" smtClean="0">
                <a:solidFill>
                  <a:schemeClr val="accent4">
                    <a:lumMod val="75000"/>
                  </a:schemeClr>
                </a:solidFill>
              </a:rPr>
              <a:t>ity</a:t>
            </a:r>
            <a:r>
              <a:rPr lang="en-US" sz="8000" dirty="0" smtClean="0">
                <a:solidFill>
                  <a:schemeClr val="accent4">
                    <a:lumMod val="75000"/>
                  </a:schemeClr>
                </a:solidFill>
              </a:rPr>
              <a:t> </a:t>
            </a:r>
            <a:endParaRPr lang="en-US" sz="8000" dirty="0">
              <a:solidFill>
                <a:schemeClr val="accent4">
                  <a:lumMod val="75000"/>
                </a:schemeClr>
              </a:solidFill>
            </a:endParaRPr>
          </a:p>
        </p:txBody>
      </p:sp>
      <p:sp>
        <p:nvSpPr>
          <p:cNvPr id="8" name="TextBox 7"/>
          <p:cNvSpPr txBox="1"/>
          <p:nvPr/>
        </p:nvSpPr>
        <p:spPr>
          <a:xfrm>
            <a:off x="3499013" y="5217125"/>
            <a:ext cx="1062407" cy="553998"/>
          </a:xfrm>
          <a:prstGeom prst="rect">
            <a:avLst/>
          </a:prstGeom>
          <a:noFill/>
        </p:spPr>
        <p:txBody>
          <a:bodyPr wrap="none" rtlCol="0">
            <a:spAutoFit/>
          </a:bodyPr>
          <a:lstStyle/>
          <a:p>
            <a:r>
              <a:rPr lang="en-US" sz="3000" dirty="0" smtClean="0"/>
              <a:t>STEM</a:t>
            </a:r>
            <a:endParaRPr lang="en-US" sz="3000" dirty="0"/>
          </a:p>
        </p:txBody>
      </p:sp>
      <p:sp>
        <p:nvSpPr>
          <p:cNvPr id="9" name="TextBox 8"/>
          <p:cNvSpPr txBox="1"/>
          <p:nvPr/>
        </p:nvSpPr>
        <p:spPr>
          <a:xfrm>
            <a:off x="1209209" y="5228149"/>
            <a:ext cx="1252266" cy="553998"/>
          </a:xfrm>
          <a:prstGeom prst="rect">
            <a:avLst/>
          </a:prstGeom>
          <a:noFill/>
        </p:spPr>
        <p:txBody>
          <a:bodyPr wrap="none" rtlCol="0">
            <a:spAutoFit/>
          </a:bodyPr>
          <a:lstStyle/>
          <a:p>
            <a:r>
              <a:rPr lang="en-US" sz="3000" dirty="0" smtClean="0"/>
              <a:t>PREFIX</a:t>
            </a:r>
            <a:endParaRPr lang="en-US" sz="3000" dirty="0"/>
          </a:p>
        </p:txBody>
      </p:sp>
      <p:sp>
        <p:nvSpPr>
          <p:cNvPr id="10" name="TextBox 9"/>
          <p:cNvSpPr txBox="1"/>
          <p:nvPr/>
        </p:nvSpPr>
        <p:spPr>
          <a:xfrm>
            <a:off x="5532103" y="5228149"/>
            <a:ext cx="1257075" cy="553998"/>
          </a:xfrm>
          <a:prstGeom prst="rect">
            <a:avLst/>
          </a:prstGeom>
          <a:noFill/>
        </p:spPr>
        <p:txBody>
          <a:bodyPr wrap="none" rtlCol="0">
            <a:spAutoFit/>
          </a:bodyPr>
          <a:lstStyle/>
          <a:p>
            <a:r>
              <a:rPr lang="en-US" sz="3000" dirty="0" smtClean="0"/>
              <a:t>SUFFIX</a:t>
            </a:r>
            <a:endParaRPr lang="en-US" sz="3000" dirty="0"/>
          </a:p>
        </p:txBody>
      </p:sp>
      <p:sp>
        <p:nvSpPr>
          <p:cNvPr id="11" name="TextBox 10"/>
          <p:cNvSpPr txBox="1"/>
          <p:nvPr/>
        </p:nvSpPr>
        <p:spPr>
          <a:xfrm>
            <a:off x="7068359" y="5244313"/>
            <a:ext cx="1257075" cy="553998"/>
          </a:xfrm>
          <a:prstGeom prst="rect">
            <a:avLst/>
          </a:prstGeom>
          <a:noFill/>
        </p:spPr>
        <p:txBody>
          <a:bodyPr wrap="none" rtlCol="0">
            <a:spAutoFit/>
          </a:bodyPr>
          <a:lstStyle/>
          <a:p>
            <a:r>
              <a:rPr lang="en-US" sz="3000" dirty="0" smtClean="0"/>
              <a:t>SUFFIX</a:t>
            </a:r>
            <a:endParaRPr lang="en-US" sz="3000" dirty="0"/>
          </a:p>
        </p:txBody>
      </p:sp>
      <p:cxnSp>
        <p:nvCxnSpPr>
          <p:cNvPr id="3" name="Straight Arrow Connector 2"/>
          <p:cNvCxnSpPr/>
          <p:nvPr/>
        </p:nvCxnSpPr>
        <p:spPr>
          <a:xfrm>
            <a:off x="4610406" y="1847051"/>
            <a:ext cx="0" cy="2046635"/>
          </a:xfrm>
          <a:prstGeom prst="straightConnector1">
            <a:avLst/>
          </a:prstGeom>
          <a:ln w="1905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845586" y="2318656"/>
            <a:ext cx="2477601" cy="861774"/>
          </a:xfrm>
          <a:prstGeom prst="rect">
            <a:avLst/>
          </a:prstGeom>
          <a:noFill/>
        </p:spPr>
        <p:txBody>
          <a:bodyPr wrap="none" rtlCol="0">
            <a:spAutoFit/>
          </a:bodyPr>
          <a:lstStyle/>
          <a:p>
            <a:r>
              <a:rPr lang="en-US" sz="5000" dirty="0" smtClean="0"/>
              <a:t>Segment</a:t>
            </a:r>
            <a:endParaRPr lang="en-US" sz="5000" dirty="0"/>
          </a:p>
        </p:txBody>
      </p:sp>
    </p:spTree>
    <p:custDataLst>
      <p:tags r:id="rId1"/>
    </p:custDataLst>
    <p:extLst>
      <p:ext uri="{BB962C8B-B14F-4D97-AF65-F5344CB8AC3E}">
        <p14:creationId xmlns:p14="http://schemas.microsoft.com/office/powerpoint/2010/main" val="796081898"/>
      </p:ext>
    </p:extLst>
  </p:cSld>
  <p:clrMapOvr>
    <a:masterClrMapping/>
  </p:clrMapOvr>
  <mc:AlternateContent xmlns:mc="http://schemas.openxmlformats.org/markup-compatibility/2006">
    <mc:Choice xmlns:p14="http://schemas.microsoft.com/office/powerpoint/2010/main" Requires="p14">
      <p:transition spd="slow" p14:dur="2000" advTm="13305"/>
    </mc:Choice>
    <mc:Fallback>
      <p:transition spd="slow" advTm="133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2478995"/>
            <a:ext cx="10123713" cy="1143000"/>
          </a:xfrm>
        </p:spPr>
        <p:txBody>
          <a:bodyPr>
            <a:noAutofit/>
          </a:bodyPr>
          <a:lstStyle/>
          <a:p>
            <a:r>
              <a:rPr lang="en-US" sz="6500" dirty="0" smtClean="0"/>
              <a:t>Canonical Morphological Segmentation</a:t>
            </a:r>
            <a:endParaRPr lang="en-US" sz="6500" dirty="0"/>
          </a:p>
        </p:txBody>
      </p:sp>
    </p:spTree>
    <p:extLst>
      <p:ext uri="{BB962C8B-B14F-4D97-AF65-F5344CB8AC3E}">
        <p14:creationId xmlns:p14="http://schemas.microsoft.com/office/powerpoint/2010/main" val="793557677"/>
      </p:ext>
    </p:extLst>
  </p:cSld>
  <p:clrMapOvr>
    <a:masterClrMapping/>
  </p:clrMapOvr>
  <mc:AlternateContent xmlns:mc="http://schemas.openxmlformats.org/markup-compatibility/2006">
    <mc:Choice xmlns:p14="http://schemas.microsoft.com/office/powerpoint/2010/main" Requires="p14">
      <p:transition spd="slow" p14:dur="2000" advTm="5121"/>
    </mc:Choice>
    <mc:Fallback>
      <p:transition spd="slow" advTm="512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4847" y="52228"/>
            <a:ext cx="6829063" cy="1323439"/>
          </a:xfrm>
          <a:prstGeom prst="rect">
            <a:avLst/>
          </a:prstGeom>
          <a:noFill/>
        </p:spPr>
        <p:txBody>
          <a:bodyPr wrap="square" rtlCol="0">
            <a:spAutoFit/>
          </a:bodyPr>
          <a:lstStyle/>
          <a:p>
            <a:r>
              <a:rPr lang="en-US" sz="8000" dirty="0" err="1" smtClean="0">
                <a:solidFill>
                  <a:srgbClr val="002060"/>
                </a:solidFill>
              </a:rPr>
              <a:t>unachievability</a:t>
            </a:r>
            <a:r>
              <a:rPr lang="en-US" sz="8000" dirty="0" smtClean="0"/>
              <a:t> </a:t>
            </a:r>
            <a:endParaRPr lang="en-US" sz="8000" dirty="0"/>
          </a:p>
        </p:txBody>
      </p:sp>
      <p:sp>
        <p:nvSpPr>
          <p:cNvPr id="5" name="TextBox 4"/>
          <p:cNvSpPr txBox="1"/>
          <p:nvPr/>
        </p:nvSpPr>
        <p:spPr>
          <a:xfrm>
            <a:off x="776615" y="4646755"/>
            <a:ext cx="8143838"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 </a:t>
            </a:r>
            <a:r>
              <a:rPr lang="en-US" sz="8000" dirty="0" smtClean="0">
                <a:solidFill>
                  <a:schemeClr val="accent5">
                    <a:lumMod val="75000"/>
                  </a:schemeClr>
                </a:solidFill>
              </a:rPr>
              <a:t>achieve </a:t>
            </a:r>
            <a:r>
              <a:rPr lang="en-US" sz="8000" dirty="0" smtClean="0">
                <a:solidFill>
                  <a:schemeClr val="accent3">
                    <a:lumMod val="75000"/>
                  </a:schemeClr>
                </a:solidFill>
              </a:rPr>
              <a:t>able </a:t>
            </a:r>
            <a:r>
              <a:rPr lang="en-US" sz="8000" dirty="0" err="1" smtClean="0">
                <a:solidFill>
                  <a:schemeClr val="accent4">
                    <a:lumMod val="75000"/>
                  </a:schemeClr>
                </a:solidFill>
              </a:rPr>
              <a:t>ity</a:t>
            </a:r>
            <a:r>
              <a:rPr lang="en-US" sz="8000" dirty="0" smtClean="0">
                <a:solidFill>
                  <a:schemeClr val="accent4">
                    <a:lumMod val="75000"/>
                  </a:schemeClr>
                </a:solidFill>
              </a:rPr>
              <a:t> </a:t>
            </a:r>
            <a:endParaRPr lang="en-US" sz="8000" dirty="0">
              <a:solidFill>
                <a:schemeClr val="accent4">
                  <a:lumMod val="75000"/>
                </a:schemeClr>
              </a:solidFill>
            </a:endParaRPr>
          </a:p>
        </p:txBody>
      </p:sp>
      <p:sp>
        <p:nvSpPr>
          <p:cNvPr id="8" name="TextBox 7"/>
          <p:cNvSpPr txBox="1"/>
          <p:nvPr/>
        </p:nvSpPr>
        <p:spPr>
          <a:xfrm>
            <a:off x="3269514" y="5872499"/>
            <a:ext cx="1062407" cy="553998"/>
          </a:xfrm>
          <a:prstGeom prst="rect">
            <a:avLst/>
          </a:prstGeom>
          <a:noFill/>
        </p:spPr>
        <p:txBody>
          <a:bodyPr wrap="none" rtlCol="0">
            <a:spAutoFit/>
          </a:bodyPr>
          <a:lstStyle/>
          <a:p>
            <a:r>
              <a:rPr lang="en-US" sz="3000" dirty="0" smtClean="0"/>
              <a:t>STEM</a:t>
            </a:r>
            <a:endParaRPr lang="en-US" sz="3000" dirty="0"/>
          </a:p>
        </p:txBody>
      </p:sp>
      <p:sp>
        <p:nvSpPr>
          <p:cNvPr id="9" name="TextBox 8"/>
          <p:cNvSpPr txBox="1"/>
          <p:nvPr/>
        </p:nvSpPr>
        <p:spPr>
          <a:xfrm>
            <a:off x="881738" y="5883523"/>
            <a:ext cx="1252266" cy="553998"/>
          </a:xfrm>
          <a:prstGeom prst="rect">
            <a:avLst/>
          </a:prstGeom>
          <a:noFill/>
        </p:spPr>
        <p:txBody>
          <a:bodyPr wrap="none" rtlCol="0">
            <a:spAutoFit/>
          </a:bodyPr>
          <a:lstStyle/>
          <a:p>
            <a:r>
              <a:rPr lang="en-US" sz="3000" dirty="0" smtClean="0"/>
              <a:t>PREFIX</a:t>
            </a:r>
            <a:endParaRPr lang="en-US" sz="3000" dirty="0"/>
          </a:p>
        </p:txBody>
      </p:sp>
      <p:sp>
        <p:nvSpPr>
          <p:cNvPr id="10" name="TextBox 9"/>
          <p:cNvSpPr txBox="1"/>
          <p:nvPr/>
        </p:nvSpPr>
        <p:spPr>
          <a:xfrm>
            <a:off x="5743481" y="5883523"/>
            <a:ext cx="1257075" cy="553998"/>
          </a:xfrm>
          <a:prstGeom prst="rect">
            <a:avLst/>
          </a:prstGeom>
          <a:noFill/>
        </p:spPr>
        <p:txBody>
          <a:bodyPr wrap="none" rtlCol="0">
            <a:spAutoFit/>
          </a:bodyPr>
          <a:lstStyle/>
          <a:p>
            <a:r>
              <a:rPr lang="en-US" sz="3000" dirty="0" smtClean="0"/>
              <a:t>SUFFIX</a:t>
            </a:r>
            <a:endParaRPr lang="en-US" sz="3000" dirty="0"/>
          </a:p>
        </p:txBody>
      </p:sp>
      <p:sp>
        <p:nvSpPr>
          <p:cNvPr id="11" name="TextBox 10"/>
          <p:cNvSpPr txBox="1"/>
          <p:nvPr/>
        </p:nvSpPr>
        <p:spPr>
          <a:xfrm>
            <a:off x="7377707" y="5899687"/>
            <a:ext cx="1257075" cy="553998"/>
          </a:xfrm>
          <a:prstGeom prst="rect">
            <a:avLst/>
          </a:prstGeom>
          <a:noFill/>
        </p:spPr>
        <p:txBody>
          <a:bodyPr wrap="none" rtlCol="0">
            <a:spAutoFit/>
          </a:bodyPr>
          <a:lstStyle/>
          <a:p>
            <a:r>
              <a:rPr lang="en-US" sz="3000" dirty="0" smtClean="0"/>
              <a:t>SUFFIX</a:t>
            </a:r>
            <a:endParaRPr lang="en-US" sz="3000" dirty="0"/>
          </a:p>
        </p:txBody>
      </p:sp>
      <p:sp>
        <p:nvSpPr>
          <p:cNvPr id="12" name="TextBox 11"/>
          <p:cNvSpPr txBox="1"/>
          <p:nvPr/>
        </p:nvSpPr>
        <p:spPr>
          <a:xfrm>
            <a:off x="879157" y="2366102"/>
            <a:ext cx="8143838" cy="1323439"/>
          </a:xfrm>
          <a:prstGeom prst="rect">
            <a:avLst/>
          </a:prstGeom>
          <a:noFill/>
        </p:spPr>
        <p:txBody>
          <a:bodyPr wrap="square" rtlCol="0">
            <a:spAutoFit/>
          </a:bodyPr>
          <a:lstStyle/>
          <a:p>
            <a:r>
              <a:rPr lang="en-US" sz="8000" dirty="0" err="1" smtClean="0">
                <a:solidFill>
                  <a:schemeClr val="accent6">
                    <a:lumMod val="75000"/>
                  </a:schemeClr>
                </a:solidFill>
              </a:rPr>
              <a:t>unachiev</a:t>
            </a:r>
            <a:r>
              <a:rPr lang="en-US" sz="8000" b="1" u="sng" dirty="0" err="1" smtClean="0">
                <a:solidFill>
                  <a:schemeClr val="accent6">
                    <a:lumMod val="50000"/>
                  </a:schemeClr>
                </a:solidFill>
              </a:rPr>
              <a:t>e</a:t>
            </a:r>
            <a:r>
              <a:rPr lang="en-US" sz="8000" dirty="0" err="1" smtClean="0">
                <a:solidFill>
                  <a:schemeClr val="accent6">
                    <a:lumMod val="75000"/>
                  </a:schemeClr>
                </a:solidFill>
              </a:rPr>
              <a:t>ab</a:t>
            </a:r>
            <a:r>
              <a:rPr lang="en-US" sz="8000" b="1" u="sng" dirty="0" err="1" smtClean="0">
                <a:solidFill>
                  <a:schemeClr val="accent6">
                    <a:lumMod val="50000"/>
                  </a:schemeClr>
                </a:solidFill>
              </a:rPr>
              <a:t>le</a:t>
            </a:r>
            <a:r>
              <a:rPr lang="en-US" sz="8000" dirty="0" err="1" smtClean="0">
                <a:solidFill>
                  <a:schemeClr val="accent6">
                    <a:lumMod val="75000"/>
                  </a:schemeClr>
                </a:solidFill>
              </a:rPr>
              <a:t>ity</a:t>
            </a:r>
            <a:r>
              <a:rPr lang="en-US" sz="8000" dirty="0" smtClean="0">
                <a:solidFill>
                  <a:schemeClr val="accent6">
                    <a:lumMod val="75000"/>
                  </a:schemeClr>
                </a:solidFill>
              </a:rPr>
              <a:t> </a:t>
            </a:r>
            <a:endParaRPr lang="en-US" sz="8000" dirty="0">
              <a:solidFill>
                <a:schemeClr val="accent6">
                  <a:lumMod val="75000"/>
                </a:schemeClr>
              </a:solidFill>
            </a:endParaRPr>
          </a:p>
        </p:txBody>
      </p:sp>
      <p:cxnSp>
        <p:nvCxnSpPr>
          <p:cNvPr id="13" name="Straight Arrow Connector 12"/>
          <p:cNvCxnSpPr/>
          <p:nvPr/>
        </p:nvCxnSpPr>
        <p:spPr>
          <a:xfrm>
            <a:off x="4628365" y="3600564"/>
            <a:ext cx="0" cy="1345058"/>
          </a:xfrm>
          <a:prstGeom prst="straightConnector1">
            <a:avLst/>
          </a:prstGeom>
          <a:ln w="1905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951076" y="3677088"/>
            <a:ext cx="2477601" cy="861774"/>
          </a:xfrm>
          <a:prstGeom prst="rect">
            <a:avLst/>
          </a:prstGeom>
          <a:noFill/>
        </p:spPr>
        <p:txBody>
          <a:bodyPr wrap="square" rtlCol="0">
            <a:spAutoFit/>
          </a:bodyPr>
          <a:lstStyle/>
          <a:p>
            <a:r>
              <a:rPr lang="en-US" sz="5000" dirty="0" smtClean="0"/>
              <a:t>Segment</a:t>
            </a:r>
            <a:endParaRPr lang="en-US" sz="5000" dirty="0"/>
          </a:p>
        </p:txBody>
      </p:sp>
      <p:cxnSp>
        <p:nvCxnSpPr>
          <p:cNvPr id="18" name="Straight Arrow Connector 17"/>
          <p:cNvCxnSpPr/>
          <p:nvPr/>
        </p:nvCxnSpPr>
        <p:spPr>
          <a:xfrm flipH="1">
            <a:off x="4579378" y="1261360"/>
            <a:ext cx="1" cy="1505423"/>
          </a:xfrm>
          <a:prstGeom prst="straightConnector1">
            <a:avLst/>
          </a:prstGeom>
          <a:ln w="1905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047844" y="1308749"/>
            <a:ext cx="2477601" cy="861774"/>
          </a:xfrm>
          <a:prstGeom prst="rect">
            <a:avLst/>
          </a:prstGeom>
          <a:noFill/>
        </p:spPr>
        <p:txBody>
          <a:bodyPr wrap="square" rtlCol="0">
            <a:spAutoFit/>
          </a:bodyPr>
          <a:lstStyle/>
          <a:p>
            <a:r>
              <a:rPr lang="en-US" sz="5000" dirty="0" smtClean="0"/>
              <a:t>Restore</a:t>
            </a:r>
            <a:endParaRPr lang="en-US" sz="5000" dirty="0"/>
          </a:p>
        </p:txBody>
      </p:sp>
    </p:spTree>
    <p:custDataLst>
      <p:tags r:id="rId1"/>
    </p:custDataLst>
    <p:extLst>
      <p:ext uri="{BB962C8B-B14F-4D97-AF65-F5344CB8AC3E}">
        <p14:creationId xmlns:p14="http://schemas.microsoft.com/office/powerpoint/2010/main" val="791878109"/>
      </p:ext>
    </p:extLst>
  </p:cSld>
  <p:clrMapOvr>
    <a:masterClrMapping/>
  </p:clrMapOvr>
  <mc:AlternateContent xmlns:mc="http://schemas.openxmlformats.org/markup-compatibility/2006">
    <mc:Choice xmlns:p14="http://schemas.microsoft.com/office/powerpoint/2010/main" Requires="p14">
      <p:transition spd="slow" p14:dur="2000" advTm="10999"/>
    </mc:Choice>
    <mc:Fallback>
      <p:transition spd="slow" advTm="109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4"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2478995"/>
            <a:ext cx="10123713" cy="1143000"/>
          </a:xfrm>
        </p:spPr>
        <p:txBody>
          <a:bodyPr>
            <a:noAutofit/>
          </a:bodyPr>
          <a:lstStyle/>
          <a:p>
            <a:r>
              <a:rPr lang="en-US" sz="6500" dirty="0" smtClean="0"/>
              <a:t>Why is this useful?</a:t>
            </a:r>
            <a:endParaRPr lang="en-US" sz="6500" dirty="0"/>
          </a:p>
        </p:txBody>
      </p:sp>
    </p:spTree>
    <p:extLst>
      <p:ext uri="{BB962C8B-B14F-4D97-AF65-F5344CB8AC3E}">
        <p14:creationId xmlns:p14="http://schemas.microsoft.com/office/powerpoint/2010/main" val="1529024943"/>
      </p:ext>
    </p:extLst>
  </p:cSld>
  <p:clrMapOvr>
    <a:masterClrMapping/>
  </p:clrMapOvr>
  <mc:AlternateContent xmlns:mc="http://schemas.openxmlformats.org/markup-compatibility/2006">
    <mc:Choice xmlns:p14="http://schemas.microsoft.com/office/powerpoint/2010/main" Requires="p14">
      <p:transition spd="slow" p14:dur="2000" advTm="4341"/>
    </mc:Choice>
    <mc:Fallback>
      <p:transition spd="slow" advTm="434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459" y="275572"/>
            <a:ext cx="7979079" cy="1323439"/>
          </a:xfrm>
          <a:prstGeom prst="rect">
            <a:avLst/>
          </a:prstGeom>
          <a:noFill/>
        </p:spPr>
        <p:txBody>
          <a:bodyPr wrap="square" rtlCol="0">
            <a:spAutoFit/>
          </a:bodyPr>
          <a:lstStyle/>
          <a:p>
            <a:r>
              <a:rPr lang="en-US" sz="8000" dirty="0" err="1" smtClean="0">
                <a:solidFill>
                  <a:srgbClr val="002060"/>
                </a:solidFill>
              </a:rPr>
              <a:t>unachievability</a:t>
            </a:r>
            <a:r>
              <a:rPr lang="en-US" sz="8000" dirty="0" smtClean="0">
                <a:solidFill>
                  <a:srgbClr val="002060"/>
                </a:solidFill>
              </a:rPr>
              <a:t> </a:t>
            </a:r>
            <a:endParaRPr lang="en-US" sz="8000" dirty="0">
              <a:solidFill>
                <a:srgbClr val="002060"/>
              </a:solidFill>
            </a:endParaRPr>
          </a:p>
        </p:txBody>
      </p:sp>
      <p:sp>
        <p:nvSpPr>
          <p:cNvPr id="3" name="TextBox 2"/>
          <p:cNvSpPr txBox="1"/>
          <p:nvPr/>
        </p:nvSpPr>
        <p:spPr>
          <a:xfrm>
            <a:off x="701460" y="1630325"/>
            <a:ext cx="6588690" cy="1323439"/>
          </a:xfrm>
          <a:prstGeom prst="rect">
            <a:avLst/>
          </a:prstGeom>
          <a:noFill/>
        </p:spPr>
        <p:txBody>
          <a:bodyPr wrap="square" rtlCol="0">
            <a:spAutoFit/>
          </a:bodyPr>
          <a:lstStyle/>
          <a:p>
            <a:r>
              <a:rPr lang="en-US" sz="8000" dirty="0" smtClean="0">
                <a:solidFill>
                  <a:srgbClr val="002060"/>
                </a:solidFill>
              </a:rPr>
              <a:t>achievement </a:t>
            </a:r>
            <a:endParaRPr lang="en-US" sz="8000" dirty="0">
              <a:solidFill>
                <a:srgbClr val="002060"/>
              </a:solidFill>
            </a:endParaRPr>
          </a:p>
        </p:txBody>
      </p:sp>
      <p:sp>
        <p:nvSpPr>
          <p:cNvPr id="4" name="TextBox 3"/>
          <p:cNvSpPr txBox="1"/>
          <p:nvPr/>
        </p:nvSpPr>
        <p:spPr>
          <a:xfrm>
            <a:off x="701460" y="3031905"/>
            <a:ext cx="6588690" cy="1323439"/>
          </a:xfrm>
          <a:prstGeom prst="rect">
            <a:avLst/>
          </a:prstGeom>
          <a:noFill/>
        </p:spPr>
        <p:txBody>
          <a:bodyPr wrap="square" rtlCol="0">
            <a:spAutoFit/>
          </a:bodyPr>
          <a:lstStyle/>
          <a:p>
            <a:r>
              <a:rPr lang="en-US" sz="8000" dirty="0" smtClean="0">
                <a:solidFill>
                  <a:srgbClr val="002060"/>
                </a:solidFill>
              </a:rPr>
              <a:t>underachiever </a:t>
            </a:r>
            <a:endParaRPr lang="en-US" sz="8000" dirty="0">
              <a:solidFill>
                <a:srgbClr val="002060"/>
              </a:solidFill>
            </a:endParaRPr>
          </a:p>
        </p:txBody>
      </p:sp>
      <p:sp>
        <p:nvSpPr>
          <p:cNvPr id="6" name="TextBox 5"/>
          <p:cNvSpPr txBox="1"/>
          <p:nvPr/>
        </p:nvSpPr>
        <p:spPr>
          <a:xfrm>
            <a:off x="701460" y="4475822"/>
            <a:ext cx="6588690" cy="1323439"/>
          </a:xfrm>
          <a:prstGeom prst="rect">
            <a:avLst/>
          </a:prstGeom>
          <a:noFill/>
        </p:spPr>
        <p:txBody>
          <a:bodyPr wrap="square" rtlCol="0">
            <a:spAutoFit/>
          </a:bodyPr>
          <a:lstStyle/>
          <a:p>
            <a:r>
              <a:rPr lang="en-US" sz="8000" dirty="0" smtClean="0">
                <a:solidFill>
                  <a:srgbClr val="002060"/>
                </a:solidFill>
              </a:rPr>
              <a:t>achieves</a:t>
            </a:r>
            <a:endParaRPr lang="en-US" sz="8000" dirty="0">
              <a:solidFill>
                <a:srgbClr val="002060"/>
              </a:solidFill>
            </a:endParaRPr>
          </a:p>
        </p:txBody>
      </p:sp>
    </p:spTree>
    <p:extLst>
      <p:ext uri="{BB962C8B-B14F-4D97-AF65-F5344CB8AC3E}">
        <p14:creationId xmlns:p14="http://schemas.microsoft.com/office/powerpoint/2010/main" val="566859909"/>
      </p:ext>
    </p:extLst>
  </p:cSld>
  <p:clrMapOvr>
    <a:masterClrMapping/>
  </p:clrMapOvr>
  <mc:AlternateContent xmlns:mc="http://schemas.openxmlformats.org/markup-compatibility/2006">
    <mc:Choice xmlns:p14="http://schemas.microsoft.com/office/powerpoint/2010/main" Requires="p14">
      <p:transition spd="slow" p14:dur="2000" advTm="11998"/>
    </mc:Choice>
    <mc:Fallback>
      <p:transition spd="slow" advTm="1199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459" y="275572"/>
            <a:ext cx="7979079" cy="1323439"/>
          </a:xfrm>
          <a:prstGeom prst="rect">
            <a:avLst/>
          </a:prstGeom>
          <a:noFill/>
        </p:spPr>
        <p:txBody>
          <a:bodyPr wrap="square" rtlCol="0">
            <a:spAutoFit/>
          </a:bodyPr>
          <a:lstStyle/>
          <a:p>
            <a:r>
              <a:rPr lang="en-US" sz="8000" dirty="0">
                <a:solidFill>
                  <a:schemeClr val="accent2">
                    <a:lumMod val="75000"/>
                  </a:schemeClr>
                </a:solidFill>
              </a:rPr>
              <a:t>u</a:t>
            </a:r>
            <a:r>
              <a:rPr lang="en-US" sz="8000" dirty="0" smtClean="0">
                <a:solidFill>
                  <a:schemeClr val="accent2">
                    <a:lumMod val="75000"/>
                  </a:schemeClr>
                </a:solidFill>
              </a:rPr>
              <a:t>n</a:t>
            </a:r>
            <a:r>
              <a:rPr lang="en-US" sz="8000" dirty="0" smtClean="0">
                <a:solidFill>
                  <a:schemeClr val="accent6">
                    <a:lumMod val="75000"/>
                  </a:schemeClr>
                </a:solidFill>
              </a:rPr>
              <a:t> </a:t>
            </a:r>
            <a:r>
              <a:rPr lang="en-US" sz="8000" dirty="0" err="1" smtClean="0">
                <a:solidFill>
                  <a:schemeClr val="accent5">
                    <a:lumMod val="75000"/>
                  </a:schemeClr>
                </a:solidFill>
              </a:rPr>
              <a:t>achiev</a:t>
            </a:r>
            <a:r>
              <a:rPr lang="en-US" sz="8000" dirty="0" smtClean="0">
                <a:solidFill>
                  <a:schemeClr val="accent6">
                    <a:lumMod val="75000"/>
                  </a:schemeClr>
                </a:solidFill>
              </a:rPr>
              <a:t> </a:t>
            </a:r>
            <a:r>
              <a:rPr lang="en-US" sz="8000" dirty="0" err="1" smtClean="0">
                <a:solidFill>
                  <a:schemeClr val="accent3">
                    <a:lumMod val="75000"/>
                  </a:schemeClr>
                </a:solidFill>
              </a:rPr>
              <a:t>abil</a:t>
            </a:r>
            <a:r>
              <a:rPr lang="en-US" sz="8000" dirty="0" smtClean="0">
                <a:solidFill>
                  <a:schemeClr val="accent6">
                    <a:lumMod val="75000"/>
                  </a:schemeClr>
                </a:solidFill>
              </a:rPr>
              <a:t> </a:t>
            </a:r>
            <a:r>
              <a:rPr lang="en-US" sz="8000" dirty="0" err="1" smtClean="0">
                <a:solidFill>
                  <a:schemeClr val="accent4">
                    <a:lumMod val="75000"/>
                  </a:schemeClr>
                </a:solidFill>
              </a:rPr>
              <a:t>ity</a:t>
            </a:r>
            <a:r>
              <a:rPr lang="en-US" sz="8000" dirty="0" smtClean="0">
                <a:solidFill>
                  <a:schemeClr val="accent4">
                    <a:lumMod val="75000"/>
                  </a:schemeClr>
                </a:solidFill>
              </a:rPr>
              <a:t> </a:t>
            </a:r>
            <a:endParaRPr lang="en-US" sz="8000" dirty="0">
              <a:solidFill>
                <a:schemeClr val="accent4">
                  <a:lumMod val="75000"/>
                </a:schemeClr>
              </a:solidFill>
            </a:endParaRPr>
          </a:p>
        </p:txBody>
      </p:sp>
      <p:sp>
        <p:nvSpPr>
          <p:cNvPr id="3" name="TextBox 2"/>
          <p:cNvSpPr txBox="1"/>
          <p:nvPr/>
        </p:nvSpPr>
        <p:spPr>
          <a:xfrm>
            <a:off x="701460" y="1630325"/>
            <a:ext cx="6588690" cy="1323439"/>
          </a:xfrm>
          <a:prstGeom prst="rect">
            <a:avLst/>
          </a:prstGeom>
          <a:noFill/>
        </p:spPr>
        <p:txBody>
          <a:bodyPr wrap="square" rtlCol="0">
            <a:spAutoFit/>
          </a:bodyPr>
          <a:lstStyle/>
          <a:p>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err="1" smtClean="0">
                <a:solidFill>
                  <a:schemeClr val="accent3">
                    <a:lumMod val="75000"/>
                  </a:schemeClr>
                </a:solidFill>
              </a:rPr>
              <a:t>ment</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4" name="TextBox 3"/>
          <p:cNvSpPr txBox="1"/>
          <p:nvPr/>
        </p:nvSpPr>
        <p:spPr>
          <a:xfrm>
            <a:off x="701460" y="3031905"/>
            <a:ext cx="7352776" cy="1323439"/>
          </a:xfrm>
          <a:prstGeom prst="rect">
            <a:avLst/>
          </a:prstGeom>
          <a:noFill/>
        </p:spPr>
        <p:txBody>
          <a:bodyPr wrap="square" rtlCol="0">
            <a:spAutoFit/>
          </a:bodyPr>
          <a:lstStyle/>
          <a:p>
            <a:r>
              <a:rPr lang="en-US" sz="8000" dirty="0" smtClean="0">
                <a:solidFill>
                  <a:schemeClr val="accent2">
                    <a:lumMod val="75000"/>
                  </a:schemeClr>
                </a:solidFill>
              </a:rPr>
              <a:t>under</a:t>
            </a:r>
            <a:r>
              <a:rPr lang="en-US" sz="8000" dirty="0" smtClean="0">
                <a:solidFill>
                  <a:schemeClr val="accent5">
                    <a:lumMod val="75000"/>
                  </a:schemeClr>
                </a:solidFill>
              </a:rPr>
              <a:t> </a:t>
            </a:r>
            <a:r>
              <a:rPr lang="en-US" sz="8000" dirty="0" err="1" smtClean="0">
                <a:solidFill>
                  <a:schemeClr val="accent5">
                    <a:lumMod val="75000"/>
                  </a:schemeClr>
                </a:solidFill>
              </a:rPr>
              <a:t>achiev</a:t>
            </a:r>
            <a:r>
              <a:rPr lang="en-US" sz="8000" dirty="0" smtClean="0">
                <a:solidFill>
                  <a:schemeClr val="accent5">
                    <a:lumMod val="75000"/>
                  </a:schemeClr>
                </a:solidFill>
              </a:rPr>
              <a:t> </a:t>
            </a:r>
            <a:r>
              <a:rPr lang="en-US" sz="8000" dirty="0" err="1" smtClean="0">
                <a:solidFill>
                  <a:schemeClr val="accent3">
                    <a:lumMod val="75000"/>
                  </a:schemeClr>
                </a:solidFill>
              </a:rPr>
              <a:t>er</a:t>
            </a:r>
            <a:r>
              <a:rPr lang="en-US" sz="8000" dirty="0" smtClean="0">
                <a:solidFill>
                  <a:schemeClr val="accent3">
                    <a:lumMod val="75000"/>
                  </a:schemeClr>
                </a:solidFill>
              </a:rPr>
              <a:t> </a:t>
            </a:r>
            <a:endParaRPr lang="en-US" sz="8000" dirty="0">
              <a:solidFill>
                <a:schemeClr val="accent3">
                  <a:lumMod val="75000"/>
                </a:schemeClr>
              </a:solidFill>
            </a:endParaRPr>
          </a:p>
        </p:txBody>
      </p:sp>
      <p:sp>
        <p:nvSpPr>
          <p:cNvPr id="6" name="TextBox 5"/>
          <p:cNvSpPr txBox="1"/>
          <p:nvPr/>
        </p:nvSpPr>
        <p:spPr>
          <a:xfrm>
            <a:off x="701460" y="4475822"/>
            <a:ext cx="6588690" cy="1323439"/>
          </a:xfrm>
          <a:prstGeom prst="rect">
            <a:avLst/>
          </a:prstGeom>
          <a:noFill/>
        </p:spPr>
        <p:txBody>
          <a:bodyPr wrap="square" rtlCol="0">
            <a:spAutoFit/>
          </a:bodyPr>
          <a:lstStyle/>
          <a:p>
            <a:r>
              <a:rPr lang="en-US" sz="8000" dirty="0" smtClean="0">
                <a:solidFill>
                  <a:schemeClr val="accent5">
                    <a:lumMod val="75000"/>
                  </a:schemeClr>
                </a:solidFill>
              </a:rPr>
              <a:t>achieve</a:t>
            </a:r>
            <a:r>
              <a:rPr lang="en-US" sz="8000" dirty="0" smtClean="0">
                <a:solidFill>
                  <a:schemeClr val="accent6">
                    <a:lumMod val="75000"/>
                  </a:schemeClr>
                </a:solidFill>
              </a:rPr>
              <a:t> </a:t>
            </a:r>
            <a:r>
              <a:rPr lang="en-US" sz="8000" dirty="0" smtClean="0">
                <a:solidFill>
                  <a:schemeClr val="accent3">
                    <a:lumMod val="75000"/>
                  </a:schemeClr>
                </a:solidFill>
              </a:rPr>
              <a:t>s</a:t>
            </a:r>
            <a:endParaRPr lang="en-US" sz="8000" dirty="0">
              <a:solidFill>
                <a:schemeClr val="accent3">
                  <a:lumMod val="75000"/>
                </a:schemeClr>
              </a:solidFill>
            </a:endParaRPr>
          </a:p>
        </p:txBody>
      </p:sp>
    </p:spTree>
    <p:extLst>
      <p:ext uri="{BB962C8B-B14F-4D97-AF65-F5344CB8AC3E}">
        <p14:creationId xmlns:p14="http://schemas.microsoft.com/office/powerpoint/2010/main" val="918123857"/>
      </p:ext>
    </p:extLst>
  </p:cSld>
  <p:clrMapOvr>
    <a:masterClrMapping/>
  </p:clrMapOvr>
  <mc:AlternateContent xmlns:mc="http://schemas.openxmlformats.org/markup-compatibility/2006">
    <mc:Choice xmlns:p14="http://schemas.microsoft.com/office/powerpoint/2010/main" Requires="p14">
      <p:transition spd="slow" p14:dur="2000" advTm="2214"/>
    </mc:Choice>
    <mc:Fallback>
      <p:transition spd="slow" advTm="221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5.8|6.6|5.3|3.8|8|1.7|17.9"/>
</p:tagLst>
</file>

<file path=ppt/tags/tag10.xml><?xml version="1.0" encoding="utf-8"?>
<p:tagLst xmlns:a="http://schemas.openxmlformats.org/drawingml/2006/main" xmlns:r="http://schemas.openxmlformats.org/officeDocument/2006/relationships" xmlns:p="http://schemas.openxmlformats.org/presentationml/2006/main">
  <p:tag name="TIMING" val="|2.9|1.5|1|2.4"/>
</p:tagLst>
</file>

<file path=ppt/tags/tag2.xml><?xml version="1.0" encoding="utf-8"?>
<p:tagLst xmlns:a="http://schemas.openxmlformats.org/drawingml/2006/main" xmlns:r="http://schemas.openxmlformats.org/officeDocument/2006/relationships" xmlns:p="http://schemas.openxmlformats.org/presentationml/2006/main">
  <p:tag name="TIMING" val="|3.9|2.9"/>
</p:tagLst>
</file>

<file path=ppt/tags/tag3.xml><?xml version="1.0" encoding="utf-8"?>
<p:tagLst xmlns:a="http://schemas.openxmlformats.org/drawingml/2006/main" xmlns:r="http://schemas.openxmlformats.org/officeDocument/2006/relationships" xmlns:p="http://schemas.openxmlformats.org/presentationml/2006/main">
  <p:tag name="TIMING" val="|2|3.5|2"/>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4.6"/>
</p:tagLst>
</file>

<file path=ppt/tags/tag6.xml><?xml version="1.0" encoding="utf-8"?>
<p:tagLst xmlns:a="http://schemas.openxmlformats.org/drawingml/2006/main" xmlns:r="http://schemas.openxmlformats.org/officeDocument/2006/relationships" xmlns:p="http://schemas.openxmlformats.org/presentationml/2006/main">
  <p:tag name="TIMING" val="|6.2|2.7|1.4|4.9|0.8|2.1"/>
</p:tagLst>
</file>

<file path=ppt/tags/tag7.xml><?xml version="1.0" encoding="utf-8"?>
<p:tagLst xmlns:a="http://schemas.openxmlformats.org/drawingml/2006/main" xmlns:r="http://schemas.openxmlformats.org/officeDocument/2006/relationships" xmlns:p="http://schemas.openxmlformats.org/presentationml/2006/main">
  <p:tag name="TIMING" val="|9|7.5|6.7|7.6|4.8"/>
</p:tagLst>
</file>

<file path=ppt/tags/tag8.xml><?xml version="1.0" encoding="utf-8"?>
<p:tagLst xmlns:a="http://schemas.openxmlformats.org/drawingml/2006/main" xmlns:r="http://schemas.openxmlformats.org/officeDocument/2006/relationships" xmlns:p="http://schemas.openxmlformats.org/presentationml/2006/main">
  <p:tag name="TIMING" val="|1.5|6.1|3.1|3.2|12.9"/>
</p:tagLst>
</file>

<file path=ppt/tags/tag9.xml><?xml version="1.0" encoding="utf-8"?>
<p:tagLst xmlns:a="http://schemas.openxmlformats.org/drawingml/2006/main" xmlns:r="http://schemas.openxmlformats.org/officeDocument/2006/relationships" xmlns:p="http://schemas.openxmlformats.org/presentationml/2006/main">
  <p:tag name="TIMING" val="|3|6.1|2.3|3|2.9|6.7|5.4|6.1"/>
</p:tagLst>
</file>

<file path=ppt/theme/theme1.xml><?xml version="1.0" encoding="utf-8"?>
<a:theme xmlns:a="http://schemas.openxmlformats.org/drawingml/2006/main" name="JH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JHU Theme.thmx</Template>
  <TotalTime>11289</TotalTime>
  <Words>1360</Words>
  <Application>Microsoft Macintosh PowerPoint</Application>
  <PresentationFormat>On-screen Show (4:3)</PresentationFormat>
  <Paragraphs>185</Paragraphs>
  <Slides>28</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Helvetica Neue Light</vt:lpstr>
      <vt:lpstr>ＭＳ Ｐゴシック</vt:lpstr>
      <vt:lpstr>Arial</vt:lpstr>
      <vt:lpstr>JHU Theme</vt:lpstr>
      <vt:lpstr>A Joint Model of Orthography and Morphological Segmentation</vt:lpstr>
      <vt:lpstr>Morphology matters!</vt:lpstr>
      <vt:lpstr>Surface Morphological Segmentation</vt:lpstr>
      <vt:lpstr>PowerPoint Presentation</vt:lpstr>
      <vt:lpstr>Canonical Morphological Segmentation</vt:lpstr>
      <vt:lpstr>PowerPoint Presentation</vt:lpstr>
      <vt:lpstr>Why is this useful?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Joint Model</vt:lpstr>
      <vt:lpstr>PowerPoint Presentation</vt:lpstr>
      <vt:lpstr>PowerPoint Presentation</vt:lpstr>
      <vt:lpstr>Inference and Learning</vt:lpstr>
      <vt:lpstr>Baselines</vt:lpstr>
      <vt:lpstr>Results (Error Rate)</vt:lpstr>
      <vt:lpstr>Results (Edit Distance)</vt:lpstr>
      <vt:lpstr>Results (Morpheme F1)</vt:lpstr>
      <vt:lpstr>Fin.  Thank You!</vt:lpstr>
      <vt:lpstr>PowerPoint Presentation</vt:lpstr>
    </vt:vector>
  </TitlesOfParts>
  <Company>Human Language Technology Center of Excellence, Johns Hopkins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Default Deck</dc:title>
  <dc:creator>Benjamin Van Durme</dc:creator>
  <cp:lastModifiedBy>Ryan Hernandez</cp:lastModifiedBy>
  <cp:revision>135</cp:revision>
  <dcterms:created xsi:type="dcterms:W3CDTF">2014-05-05T18:24:13Z</dcterms:created>
  <dcterms:modified xsi:type="dcterms:W3CDTF">2016-06-14T16:37:30Z</dcterms:modified>
</cp:coreProperties>
</file>